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drawings/drawing2.xml" ContentType="application/vnd.openxmlformats-officedocument.drawingml.chartshape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charts/chart13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diagrams/drawing3.xml" ContentType="application/vnd.ms-office.drawingml.diagramDrawing+xml"/>
  <Override PartName="/ppt/drawings/drawing3.xml" ContentType="application/vnd.openxmlformats-officedocument.drawingml.chartshape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charts/chart14.xml" ContentType="application/vnd.openxmlformats-officedocument.drawingml.char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diagrams/layout4.xml" ContentType="application/vnd.openxmlformats-officedocument.drawingml.diagramLayout+xml"/>
  <Override PartName="/ppt/charts/chart12.xml" ContentType="application/vnd.openxmlformats-officedocument.drawingml.chart+xml"/>
  <Default Extension="wdp" ContentType="image/vnd.ms-photo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diagrams/data5.xml" ContentType="application/vnd.openxmlformats-officedocument.drawingml.diagramData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charts/chart15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diagrams/layout3.xml" ContentType="application/vnd.openxmlformats-officedocument.drawingml.diagramLayout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charts/chart5.xml" ContentType="application/vnd.openxmlformats-officedocument.drawingml.chart+xml"/>
  <Override PartName="/ppt/diagrams/colors6.xml" ContentType="application/vnd.openxmlformats-officedocument.drawingml.diagramColors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rawings/drawing1.xml" ContentType="application/vnd.openxmlformats-officedocument.drawingml.chartshap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68" r:id="rId2"/>
    <p:sldId id="259" r:id="rId3"/>
    <p:sldId id="270" r:id="rId4"/>
    <p:sldId id="271" r:id="rId5"/>
    <p:sldId id="269" r:id="rId6"/>
    <p:sldId id="332" r:id="rId7"/>
    <p:sldId id="333" r:id="rId8"/>
    <p:sldId id="272" r:id="rId9"/>
    <p:sldId id="324" r:id="rId10"/>
    <p:sldId id="262" r:id="rId11"/>
    <p:sldId id="325" r:id="rId12"/>
    <p:sldId id="334" r:id="rId13"/>
    <p:sldId id="326" r:id="rId14"/>
    <p:sldId id="277" r:id="rId15"/>
    <p:sldId id="280" r:id="rId16"/>
    <p:sldId id="263" r:id="rId17"/>
    <p:sldId id="281" r:id="rId18"/>
    <p:sldId id="327" r:id="rId19"/>
    <p:sldId id="283" r:id="rId20"/>
    <p:sldId id="285" r:id="rId21"/>
    <p:sldId id="286" r:id="rId22"/>
    <p:sldId id="290" r:id="rId23"/>
    <p:sldId id="291" r:id="rId24"/>
    <p:sldId id="302" r:id="rId25"/>
    <p:sldId id="294" r:id="rId26"/>
    <p:sldId id="303" r:id="rId27"/>
    <p:sldId id="305" r:id="rId28"/>
    <p:sldId id="306" r:id="rId29"/>
    <p:sldId id="298" r:id="rId30"/>
    <p:sldId id="328" r:id="rId31"/>
    <p:sldId id="307" r:id="rId32"/>
    <p:sldId id="320" r:id="rId33"/>
    <p:sldId id="308" r:id="rId34"/>
    <p:sldId id="321" r:id="rId35"/>
    <p:sldId id="322" r:id="rId36"/>
    <p:sldId id="310" r:id="rId37"/>
    <p:sldId id="311" r:id="rId38"/>
    <p:sldId id="330" r:id="rId39"/>
    <p:sldId id="312" r:id="rId40"/>
    <p:sldId id="313" r:id="rId41"/>
    <p:sldId id="314" r:id="rId42"/>
    <p:sldId id="315" r:id="rId43"/>
    <p:sldId id="323" r:id="rId44"/>
    <p:sldId id="317" r:id="rId45"/>
    <p:sldId id="318" r:id="rId46"/>
    <p:sldId id="331" r:id="rId47"/>
    <p:sldId id="319" r:id="rId48"/>
    <p:sldId id="336" r:id="rId49"/>
    <p:sldId id="264" r:id="rId50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2" pos="3840" userDrawn="1">
          <p15:clr>
            <a:srgbClr val="A4A3A4"/>
          </p15:clr>
        </p15:guide>
        <p15:guide id="3" pos="597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937C9"/>
    <a:srgbClr val="336600"/>
    <a:srgbClr val="CC6600"/>
    <a:srgbClr val="929A4A"/>
    <a:srgbClr val="013657"/>
    <a:srgbClr val="9999FF"/>
    <a:srgbClr val="FF33CC"/>
    <a:srgbClr val="002774"/>
    <a:srgbClr val="EAB200"/>
    <a:srgbClr val="3F3F3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12" autoAdjust="0"/>
    <p:restoredTop sz="99877" autoAdjust="0"/>
  </p:normalViewPr>
  <p:slideViewPr>
    <p:cSldViewPr snapToGrid="0" showGuides="1">
      <p:cViewPr>
        <p:scale>
          <a:sx n="70" d="100"/>
          <a:sy n="70" d="100"/>
        </p:scale>
        <p:origin x="-396" y="-930"/>
      </p:cViewPr>
      <p:guideLst>
        <p:guide orient="horz" pos="2160"/>
        <p:guide pos="3840"/>
        <p:guide pos="59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3822" y="7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15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3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dLbls>
            <c:dLbl>
              <c:idx val="3"/>
              <c:layout>
                <c:manualLayout>
                  <c:x val="2.3584905660378411E-3"/>
                  <c:y val="3.0042918454936077E-2"/>
                </c:manualLayout>
              </c:layout>
              <c:showVal val="1"/>
            </c:dLbl>
            <c:dLbl>
              <c:idx val="4"/>
              <c:layout>
                <c:manualLayout>
                  <c:x val="-1.5919812059863515E-2"/>
                  <c:y val="2.5751072961373439E-2"/>
                </c:manualLayout>
              </c:layout>
              <c:showVal val="1"/>
            </c:dLbl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5794.3</c:v>
                </c:pt>
                <c:pt idx="1">
                  <c:v>5875.4</c:v>
                </c:pt>
                <c:pt idx="2">
                  <c:v>6263.2</c:v>
                </c:pt>
                <c:pt idx="3">
                  <c:v>6789.3</c:v>
                </c:pt>
                <c:pt idx="4">
                  <c:v>7332.5</c:v>
                </c:pt>
              </c:numCache>
            </c:numRef>
          </c:val>
        </c:ser>
        <c:shape val="cone"/>
        <c:axId val="134712320"/>
        <c:axId val="134714112"/>
        <c:axId val="0"/>
      </c:bar3DChart>
      <c:catAx>
        <c:axId val="134712320"/>
        <c:scaling>
          <c:orientation val="minMax"/>
        </c:scaling>
        <c:axPos val="b"/>
        <c:numFmt formatCode="General" sourceLinked="1"/>
        <c:tickLblPos val="nextTo"/>
        <c:crossAx val="134714112"/>
        <c:crosses val="autoZero"/>
        <c:auto val="1"/>
        <c:lblAlgn val="ctr"/>
        <c:lblOffset val="100"/>
      </c:catAx>
      <c:valAx>
        <c:axId val="134714112"/>
        <c:scaling>
          <c:orientation val="minMax"/>
        </c:scaling>
        <c:delete val="1"/>
        <c:axPos val="l"/>
        <c:numFmt formatCode="General" sourceLinked="1"/>
        <c:tickLblPos val="none"/>
        <c:crossAx val="13471232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2"/>
  <c:chart>
    <c:view3D>
      <c:rAngAx val="1"/>
    </c:view3D>
    <c:plotArea>
      <c:layout>
        <c:manualLayout>
          <c:layoutTarget val="inner"/>
          <c:xMode val="edge"/>
          <c:yMode val="edge"/>
          <c:x val="1.3947011810456983E-2"/>
          <c:y val="0.2263844647443817"/>
          <c:w val="0.82015905597189465"/>
          <c:h val="0.66068218788293198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-3.1588529964332313E-2"/>
                </c:manualLayout>
              </c:layout>
              <c:showVal val="1"/>
            </c:dLbl>
            <c:dLbl>
              <c:idx val="1"/>
              <c:layout>
                <c:manualLayout>
                  <c:x val="1.9168405587508236E-2"/>
                  <c:y val="-1.6004521358114747E-2"/>
                </c:manualLayout>
              </c:layout>
              <c:showVal val="1"/>
            </c:dLbl>
            <c:dLbl>
              <c:idx val="2"/>
              <c:layout>
                <c:manualLayout>
                  <c:x val="1.6638612481212778E-2"/>
                  <c:y val="-3.1588529964332188E-2"/>
                </c:manualLayout>
              </c:layout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дефицит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117.4</c:v>
                </c:pt>
                <c:pt idx="1">
                  <c:v>127.6</c:v>
                </c:pt>
                <c:pt idx="2">
                  <c:v>10.200000000000001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dLbls>
            <c:dLbl>
              <c:idx val="0"/>
              <c:layout>
                <c:manualLayout>
                  <c:x val="1.8302473729334249E-2"/>
                  <c:y val="-2.3691397473249824E-2"/>
                </c:manualLayout>
              </c:layout>
              <c:showVal val="1"/>
            </c:dLbl>
            <c:dLbl>
              <c:idx val="1"/>
              <c:layout>
                <c:manualLayout>
                  <c:x val="2.329405747369789E-2"/>
                  <c:y val="-3.685328495838771E-2"/>
                </c:manualLayout>
              </c:layout>
              <c:showVal val="1"/>
            </c:dLbl>
            <c:dLbl>
              <c:idx val="2"/>
              <c:layout>
                <c:manualLayout>
                  <c:x val="2.4957859791451029E-2"/>
                  <c:y val="-6.2911574444596524E-2"/>
                </c:manualLayout>
              </c:layout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дефицит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113</c:v>
                </c:pt>
                <c:pt idx="1">
                  <c:v>120.5</c:v>
                </c:pt>
                <c:pt idx="2">
                  <c:v>7.5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dLbls>
            <c:dLbl>
              <c:idx val="0"/>
              <c:layout>
                <c:manualLayout>
                  <c:x val="1.4057925654740648E-2"/>
                  <c:y val="-3.7694150471384573E-2"/>
                </c:manualLayout>
              </c:layout>
              <c:showVal val="1"/>
            </c:dLbl>
            <c:dLbl>
              <c:idx val="1"/>
              <c:layout>
                <c:manualLayout>
                  <c:x val="3.3277224962425592E-2"/>
                  <c:y val="-2.1059019976221612E-2"/>
                </c:manualLayout>
              </c:layout>
              <c:showVal val="1"/>
            </c:dLbl>
            <c:dLbl>
              <c:idx val="2"/>
              <c:layout>
                <c:manualLayout>
                  <c:x val="2.329405747369789E-2"/>
                  <c:y val="-2.8956152467304642E-2"/>
                </c:manualLayout>
              </c:layout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дефицит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111.4</c:v>
                </c:pt>
                <c:pt idx="1">
                  <c:v>119.1</c:v>
                </c:pt>
                <c:pt idx="2">
                  <c:v>7.7</c:v>
                </c:pt>
              </c:numCache>
            </c:numRef>
          </c:val>
        </c:ser>
        <c:shape val="cylinder"/>
        <c:axId val="149419520"/>
        <c:axId val="150351872"/>
        <c:axId val="150362304"/>
      </c:bar3DChart>
      <c:catAx>
        <c:axId val="149419520"/>
        <c:scaling>
          <c:orientation val="minMax"/>
        </c:scaling>
        <c:axPos val="b"/>
        <c:tickLblPos val="nextTo"/>
        <c:crossAx val="150351872"/>
        <c:crosses val="autoZero"/>
        <c:auto val="1"/>
        <c:lblAlgn val="ctr"/>
        <c:lblOffset val="100"/>
      </c:catAx>
      <c:valAx>
        <c:axId val="150351872"/>
        <c:scaling>
          <c:orientation val="minMax"/>
        </c:scaling>
        <c:delete val="1"/>
        <c:axPos val="l"/>
        <c:numFmt formatCode="General" sourceLinked="1"/>
        <c:tickLblPos val="none"/>
        <c:crossAx val="149419520"/>
        <c:crosses val="autoZero"/>
        <c:crossBetween val="between"/>
      </c:valAx>
      <c:serAx>
        <c:axId val="150362304"/>
        <c:scaling>
          <c:orientation val="minMax"/>
        </c:scaling>
        <c:axPos val="b"/>
        <c:tickLblPos val="nextTo"/>
        <c:crossAx val="150351872"/>
        <c:crosses val="autoZero"/>
      </c:serAx>
    </c:plotArea>
    <c:legend>
      <c:legendPos val="r"/>
      <c:layout>
        <c:manualLayout>
          <c:xMode val="edge"/>
          <c:yMode val="edge"/>
          <c:x val="0.62783003052816699"/>
          <c:y val="0.33645440726368958"/>
          <c:w val="0.12371074680452279"/>
          <c:h val="0.22793736315325941"/>
        </c:manualLayout>
      </c:layout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3"/>
  <c:chart>
    <c:view3D>
      <c:depthPercent val="100"/>
      <c:rAngAx val="1"/>
    </c:view3D>
    <c:plotArea>
      <c:layout>
        <c:manualLayout>
          <c:layoutTarget val="inner"/>
          <c:xMode val="edge"/>
          <c:yMode val="edge"/>
          <c:x val="0.16790660389501341"/>
          <c:y val="0.13437510749486525"/>
          <c:w val="0.55264478249581328"/>
          <c:h val="0.75655733267716563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ЛО</c:v>
                </c:pt>
              </c:strCache>
            </c:strRef>
          </c:tx>
          <c:dLbls>
            <c:dLbl>
              <c:idx val="0"/>
              <c:layout>
                <c:manualLayout>
                  <c:x val="-6.4558367921288912E-2"/>
                  <c:y val="-2.2041784001251051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35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7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-6.8005196339326113E-2"/>
                  <c:y val="-3.137764443467529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</a:t>
                    </a:r>
                    <a:r>
                      <a:rPr lang="ru-RU" dirty="0" smtClean="0"/>
                      <a:t>0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8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-6.0408403019137524E-2"/>
                  <c:y val="-3.717950062856300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28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4</a:t>
                    </a:r>
                    <a:endParaRPr lang="en-US" dirty="0"/>
                  </a:p>
                </c:rich>
              </c:tx>
              <c:showVal val="1"/>
            </c:dLbl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35.700000000000003</c:v>
                </c:pt>
                <c:pt idx="1">
                  <c:v>30.8</c:v>
                </c:pt>
                <c:pt idx="2">
                  <c:v>28.3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Бюджет БМР</c:v>
                </c:pt>
              </c:strCache>
            </c:strRef>
          </c:tx>
          <c:dLbls>
            <c:dLbl>
              <c:idx val="0"/>
              <c:layout>
                <c:manualLayout>
                  <c:x val="-5.3682974056490237E-2"/>
                  <c:y val="5.8950489054369797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5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-5.539798221904596E-2"/>
                  <c:y val="2.199665140534364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9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-5.1162504734634101E-2"/>
                  <c:y val="-3.0982917190469218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0</a:t>
                    </a:r>
                    <a:endParaRPr lang="en-US" dirty="0"/>
                  </a:p>
                </c:rich>
              </c:tx>
              <c:showVal val="1"/>
            </c:dLbl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7.5</c:v>
                </c:pt>
                <c:pt idx="1">
                  <c:v>6.9</c:v>
                </c:pt>
                <c:pt idx="2">
                  <c:v>6</c:v>
                </c:pt>
              </c:numCache>
            </c:numRef>
          </c:val>
        </c:ser>
        <c:shape val="cylinder"/>
        <c:axId val="153091072"/>
        <c:axId val="155190016"/>
        <c:axId val="0"/>
      </c:bar3DChart>
      <c:catAx>
        <c:axId val="153091072"/>
        <c:scaling>
          <c:orientation val="minMax"/>
        </c:scaling>
        <c:axPos val="b"/>
        <c:numFmt formatCode="General" sourceLinked="1"/>
        <c:tickLblPos val="nextTo"/>
        <c:crossAx val="155190016"/>
        <c:crosses val="autoZero"/>
        <c:auto val="1"/>
        <c:lblAlgn val="ctr"/>
        <c:lblOffset val="100"/>
      </c:catAx>
      <c:valAx>
        <c:axId val="155190016"/>
        <c:scaling>
          <c:orientation val="minMax"/>
        </c:scaling>
        <c:delete val="1"/>
        <c:axPos val="l"/>
        <c:numFmt formatCode="General" sourceLinked="1"/>
        <c:tickLblPos val="none"/>
        <c:crossAx val="1530910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662907354919037"/>
          <c:y val="0.24293802953038102"/>
          <c:w val="0.24264058398950131"/>
          <c:h val="0.34614922553072575"/>
        </c:manualLayout>
      </c:layout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2946144678093618"/>
          <c:y val="4.0948542352803293E-3"/>
          <c:w val="0.56431146755256434"/>
          <c:h val="0.90786577970619253"/>
        </c:manualLayout>
      </c:layout>
      <c:ofPieChart>
        <c:ofPieType val="pie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rgbClr val="00B0F0"/>
              </a:solidFill>
            </c:spPr>
          </c:dPt>
          <c:dPt>
            <c:idx val="1"/>
            <c:spPr>
              <a:solidFill>
                <a:schemeClr val="accent2">
                  <a:lumMod val="40000"/>
                  <a:lumOff val="60000"/>
                </a:schemeClr>
              </a:solidFill>
            </c:spPr>
          </c:dPt>
          <c:dPt>
            <c:idx val="2"/>
            <c:spPr>
              <a:solidFill>
                <a:srgbClr val="FF33CC"/>
              </a:solidFill>
            </c:spPr>
          </c:dPt>
          <c:dPt>
            <c:idx val="5"/>
            <c:spPr>
              <a:solidFill>
                <a:srgbClr val="7030A0"/>
              </a:solidFill>
            </c:spPr>
          </c:dPt>
          <c:dPt>
            <c:idx val="6"/>
            <c:spPr>
              <a:solidFill>
                <a:srgbClr val="9999FF"/>
              </a:solidFill>
            </c:spPr>
          </c:dPt>
          <c:dPt>
            <c:idx val="7"/>
            <c:spPr>
              <a:solidFill>
                <a:srgbClr val="CC6600"/>
              </a:solidFill>
            </c:spPr>
          </c:dPt>
          <c:dPt>
            <c:idx val="8"/>
            <c:explosion val="16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9"/>
            <c:explosion val="50"/>
            <c:spPr>
              <a:solidFill>
                <a:srgbClr val="FF0000"/>
              </a:solidFill>
            </c:spPr>
          </c:dPt>
          <c:dPt>
            <c:idx val="10"/>
            <c:explosion val="16"/>
          </c:dPt>
          <c:dPt>
            <c:idx val="11"/>
            <c:explosion val="3"/>
          </c:dPt>
          <c:dLbls>
            <c:dLbl>
              <c:idx val="0"/>
              <c:layout>
                <c:manualLayout>
                  <c:x val="6.9322328963449059E-2"/>
                  <c:y val="-0.1910829873799493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accent4">
                            <a:lumMod val="25000"/>
                          </a:schemeClr>
                        </a:solidFill>
                      </a:rPr>
                      <a:t>4</a:t>
                    </a:r>
                    <a:r>
                      <a:rPr lang="ru-RU" dirty="0" smtClean="0"/>
                      <a:t>2767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9</a:t>
                    </a:r>
                  </a:p>
                  <a:p>
                    <a:r>
                      <a:rPr lang="en-US" dirty="0" smtClean="0"/>
                      <a:t> 5</a:t>
                    </a:r>
                    <a:r>
                      <a:rPr lang="ru-RU" dirty="0" smtClean="0"/>
                      <a:t>7,6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Val val="1"/>
              <c:showPercent val="1"/>
            </c:dLbl>
            <c:dLbl>
              <c:idx val="1"/>
              <c:layout>
                <c:manualLayout>
                  <c:x val="-4.6816411738054432E-2"/>
                  <c:y val="0.1218855933193903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accent4">
                            <a:lumMod val="25000"/>
                          </a:schemeClr>
                        </a:solidFill>
                      </a:rPr>
                      <a:t>3</a:t>
                    </a:r>
                    <a:r>
                      <a:rPr lang="ru-RU" dirty="0" smtClean="0"/>
                      <a:t>616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1</a:t>
                    </a:r>
                    <a:r>
                      <a:rPr lang="en-US" dirty="0" smtClean="0"/>
                      <a:t> </a:t>
                    </a:r>
                    <a:endParaRPr lang="ru-RU" dirty="0" smtClean="0"/>
                  </a:p>
                  <a:p>
                    <a:r>
                      <a:rPr lang="en-US" dirty="0" smtClean="0"/>
                      <a:t>4</a:t>
                    </a:r>
                    <a:r>
                      <a:rPr lang="ru-RU" dirty="0" smtClean="0"/>
                      <a:t>,9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Val val="1"/>
              <c:showPercent val="1"/>
            </c:dLbl>
            <c:dLbl>
              <c:idx val="2"/>
              <c:layout>
                <c:manualLayout>
                  <c:x val="-6.7456453523312004E-2"/>
                  <c:y val="1.853018270304552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accent4">
                            <a:lumMod val="25000"/>
                          </a:schemeClr>
                        </a:solidFill>
                      </a:rPr>
                      <a:t>1</a:t>
                    </a:r>
                    <a:r>
                      <a:rPr lang="ru-RU" dirty="0" smtClean="0"/>
                      <a:t>76</a:t>
                    </a:r>
                  </a:p>
                  <a:p>
                    <a:r>
                      <a:rPr lang="en-US" dirty="0" smtClean="0"/>
                      <a:t> 0</a:t>
                    </a:r>
                    <a:r>
                      <a:rPr lang="ru-RU" dirty="0" smtClean="0"/>
                      <a:t>,2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Val val="1"/>
              <c:showPercent val="1"/>
            </c:dLbl>
            <c:dLbl>
              <c:idx val="3"/>
              <c:layout>
                <c:manualLayout>
                  <c:x val="-3.9566088063640505E-3"/>
                  <c:y val="-8.463289873602879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accent4">
                            <a:lumMod val="25000"/>
                          </a:schemeClr>
                        </a:solidFill>
                      </a:rPr>
                      <a:t>2</a:t>
                    </a:r>
                    <a:r>
                      <a:rPr lang="ru-RU" dirty="0" smtClean="0"/>
                      <a:t>290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0</a:t>
                    </a:r>
                    <a:r>
                      <a:rPr lang="en-US" dirty="0" smtClean="0"/>
                      <a:t> </a:t>
                    </a:r>
                    <a:endParaRPr lang="ru-RU" dirty="0" smtClean="0"/>
                  </a:p>
                  <a:p>
                    <a:r>
                      <a:rPr lang="en-US" dirty="0" smtClean="0"/>
                      <a:t>3</a:t>
                    </a:r>
                    <a:r>
                      <a:rPr lang="ru-RU" dirty="0" smtClean="0"/>
                      <a:t>,1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Val val="1"/>
              <c:showPercent val="1"/>
            </c:dLbl>
            <c:dLbl>
              <c:idx val="4"/>
              <c:layout>
                <c:manualLayout>
                  <c:x val="-2.2573937588313438E-2"/>
                  <c:y val="-5.690477061803441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accent4">
                            <a:lumMod val="25000"/>
                          </a:schemeClr>
                        </a:solidFill>
                      </a:rPr>
                      <a:t>1</a:t>
                    </a:r>
                    <a:r>
                      <a:rPr lang="ru-RU" dirty="0" smtClean="0"/>
                      <a:t>4413,0</a:t>
                    </a:r>
                    <a:r>
                      <a:rPr lang="en-US" dirty="0" smtClean="0"/>
                      <a:t> </a:t>
                    </a:r>
                    <a:endParaRPr lang="ru-RU" dirty="0" smtClean="0"/>
                  </a:p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9,4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Val val="1"/>
              <c:showPercent val="1"/>
            </c:dLbl>
            <c:dLbl>
              <c:idx val="5"/>
              <c:layout>
                <c:manualLayout>
                  <c:x val="2.0211164784224018E-3"/>
                  <c:y val="-7.415587562412269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accent4">
                            <a:lumMod val="25000"/>
                          </a:schemeClr>
                        </a:solidFill>
                      </a:rPr>
                      <a:t>5</a:t>
                    </a:r>
                    <a:r>
                      <a:rPr lang="ru-RU" dirty="0" smtClean="0"/>
                      <a:t>161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5</a:t>
                    </a:r>
                  </a:p>
                  <a:p>
                    <a:r>
                      <a:rPr lang="en-US" dirty="0" smtClean="0"/>
                      <a:t> </a:t>
                    </a:r>
                    <a:r>
                      <a:rPr lang="ru-RU" dirty="0" smtClean="0"/>
                      <a:t>6,9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Val val="1"/>
              <c:showPercent val="1"/>
            </c:dLbl>
            <c:dLbl>
              <c:idx val="6"/>
              <c:layout>
                <c:manualLayout>
                  <c:x val="2.0166294032156327E-2"/>
                  <c:y val="-8.366303089825470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accent4">
                            <a:lumMod val="25000"/>
                          </a:schemeClr>
                        </a:solidFill>
                      </a:rPr>
                      <a:t>1</a:t>
                    </a:r>
                    <a:r>
                      <a:rPr lang="ru-RU" dirty="0" smtClean="0"/>
                      <a:t>700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5</a:t>
                    </a:r>
                    <a:r>
                      <a:rPr lang="en-US" dirty="0" smtClean="0"/>
                      <a:t> </a:t>
                    </a:r>
                    <a:endParaRPr lang="ru-RU" dirty="0" smtClean="0"/>
                  </a:p>
                  <a:p>
                    <a:r>
                      <a:rPr lang="ru-RU" dirty="0" smtClean="0"/>
                      <a:t>2,</a:t>
                    </a:r>
                    <a:r>
                      <a:rPr lang="en-US" dirty="0" smtClean="0"/>
                      <a:t>3</a:t>
                    </a:r>
                    <a:r>
                      <a:rPr lang="en-US" dirty="0"/>
                      <a:t>%</a:t>
                    </a:r>
                  </a:p>
                </c:rich>
              </c:tx>
              <c:showVal val="1"/>
              <c:showPercent val="1"/>
            </c:dLbl>
            <c:dLbl>
              <c:idx val="7"/>
              <c:layout>
                <c:manualLayout>
                  <c:x val="-1.0473623392215472E-2"/>
                  <c:y val="0.1520175943311749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accent4">
                            <a:lumMod val="25000"/>
                          </a:schemeClr>
                        </a:solidFill>
                      </a:rPr>
                      <a:t>3</a:t>
                    </a:r>
                    <a:r>
                      <a:rPr lang="ru-RU" dirty="0" smtClean="0"/>
                      <a:t>545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4</a:t>
                    </a:r>
                    <a:r>
                      <a:rPr lang="en-US" dirty="0" smtClean="0"/>
                      <a:t> </a:t>
                    </a:r>
                    <a:endParaRPr lang="ru-RU" dirty="0" smtClean="0"/>
                  </a:p>
                  <a:p>
                    <a:r>
                      <a:rPr lang="ru-RU" dirty="0" smtClean="0"/>
                      <a:t>4,8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Val val="1"/>
              <c:showPercent val="1"/>
            </c:dLbl>
            <c:dLbl>
              <c:idx val="8"/>
              <c:layout>
                <c:manualLayout>
                  <c:x val="-3.0685208314567376E-3"/>
                  <c:y val="-7.358823854686197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accent4">
                            <a:lumMod val="25000"/>
                          </a:schemeClr>
                        </a:solidFill>
                      </a:rPr>
                      <a:t>3</a:t>
                    </a:r>
                    <a:r>
                      <a:rPr lang="ru-RU" dirty="0" smtClean="0"/>
                      <a:t>37</a:t>
                    </a:r>
                    <a:r>
                      <a:rPr lang="en-US" dirty="0" smtClean="0"/>
                      <a:t> </a:t>
                    </a:r>
                    <a:endParaRPr lang="ru-RU" dirty="0" smtClean="0"/>
                  </a:p>
                  <a:p>
                    <a:r>
                      <a:rPr lang="en-US" dirty="0" smtClean="0"/>
                      <a:t>0</a:t>
                    </a:r>
                    <a:r>
                      <a:rPr lang="ru-RU" dirty="0" smtClean="0"/>
                      <a:t>,4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Val val="1"/>
              <c:showPercent val="1"/>
            </c:dLbl>
            <c:dLbl>
              <c:idx val="9"/>
              <c:layout>
                <c:manualLayout>
                  <c:x val="-2.3522273370771571E-3"/>
                  <c:y val="-2.8802624317920615E-3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800" b="0" i="0" u="none" strike="noStrike" kern="1200" baseline="0" dirty="0">
                        <a:solidFill>
                          <a:schemeClr val="accent4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b="0" i="0" u="none" strike="noStrike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rPr>
                      <a:t>200 </a:t>
                    </a:r>
                    <a:endParaRPr lang="ru-RU" sz="1800" b="0" i="0" u="none" strike="noStrike" kern="1200" baseline="0" dirty="0" smtClean="0">
                      <a:solidFill>
                        <a:schemeClr val="accent6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endParaRPr>
                  </a:p>
                  <a:p>
                    <a:pPr algn="ctr" rtl="0">
                      <a:defRPr lang="en-US" sz="1800" b="0" i="0" u="none" strike="noStrike" kern="1200" baseline="0" dirty="0">
                        <a:solidFill>
                          <a:schemeClr val="accent4">
                            <a:lumMod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800" b="0" i="0" u="none" strike="noStrike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rPr>
                      <a:t>0,3</a:t>
                    </a:r>
                    <a:r>
                      <a:rPr lang="en-US" sz="1800" b="0" i="0" u="none" strike="noStrike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rPr>
                      <a:t>%</a:t>
                    </a:r>
                    <a:endParaRPr lang="en-US" sz="1800" b="0" i="0" u="none" strike="noStrike" kern="1200" baseline="0" dirty="0">
                      <a:solidFill>
                        <a:schemeClr val="accent6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endParaRPr>
                  </a:p>
                </c:rich>
              </c:tx>
              <c:spPr/>
              <c:showVal val="1"/>
              <c:showPercent val="1"/>
            </c:dLbl>
            <c:dLbl>
              <c:idx val="10"/>
              <c:layout>
                <c:manualLayout>
                  <c:x val="-5.5051539184434589E-3"/>
                  <c:y val="8.8930399891534728E-2"/>
                </c:manualLayout>
              </c:layout>
              <c:tx>
                <c:rich>
                  <a:bodyPr/>
                  <a:lstStyle/>
                  <a:p>
                    <a:endParaRPr lang="ru-RU" dirty="0" smtClean="0">
                      <a:solidFill>
                        <a:schemeClr val="accent4">
                          <a:lumMod val="25000"/>
                        </a:schemeClr>
                      </a:solidFill>
                    </a:endParaRPr>
                  </a:p>
                  <a:p>
                    <a:r>
                      <a:rPr lang="ru-RU" dirty="0" smtClean="0"/>
                      <a:t>31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8</a:t>
                    </a:r>
                  </a:p>
                  <a:p>
                    <a:r>
                      <a:rPr lang="en-US" dirty="0" smtClean="0"/>
                      <a:t> </a:t>
                    </a:r>
                    <a:r>
                      <a:rPr lang="en-US" dirty="0"/>
                      <a:t>0%</a:t>
                    </a:r>
                  </a:p>
                </c:rich>
              </c:tx>
              <c:showVal val="1"/>
              <c:showPercent val="1"/>
            </c:dLbl>
            <c:dLbl>
              <c:idx val="11"/>
              <c:layout>
                <c:manualLayout>
                  <c:x val="0.19200413281473724"/>
                  <c:y val="-0.310664016081492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accent4">
                            <a:lumMod val="25000"/>
                          </a:schemeClr>
                        </a:solidFill>
                      </a:rPr>
                      <a:t>4</a:t>
                    </a:r>
                    <a:r>
                      <a:rPr lang="ru-RU" dirty="0" smtClean="0"/>
                      <a:t>114</a:t>
                    </a:r>
                    <a:r>
                      <a:rPr lang="en-US" dirty="0" smtClean="0"/>
                      <a:t>,2 </a:t>
                    </a:r>
                    <a:r>
                      <a:rPr lang="ru-RU" baseline="0" dirty="0" smtClean="0"/>
                      <a:t> ; </a:t>
                    </a:r>
                    <a:r>
                      <a:rPr lang="en-US" dirty="0" smtClean="0"/>
                      <a:t>5</a:t>
                    </a:r>
                    <a:r>
                      <a:rPr lang="ru-RU" dirty="0" smtClean="0"/>
                      <a:t>,5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Val val="1"/>
              <c:showPercent val="1"/>
            </c:dLbl>
            <c:txPr>
              <a:bodyPr/>
              <a:lstStyle/>
              <a:p>
                <a:pPr>
                  <a:defRPr>
                    <a:solidFill>
                      <a:schemeClr val="accent4">
                        <a:lumMod val="25000"/>
                      </a:schemeClr>
                    </a:solidFill>
                  </a:defRPr>
                </a:pPr>
                <a:endParaRPr lang="ru-RU"/>
              </a:p>
            </c:txPr>
            <c:showVal val="1"/>
            <c:showPercent val="1"/>
            <c:showLeaderLines val="1"/>
            <c:leaderLines>
              <c:spPr>
                <a:ln>
                  <a:solidFill>
                    <a:srgbClr val="FFFF00"/>
                  </a:solidFill>
                </a:ln>
              </c:spPr>
            </c:leaderLines>
          </c:dLbls>
          <c:cat>
            <c:strRef>
              <c:f>Лист1!$A$2:$A$12</c:f>
              <c:strCache>
                <c:ptCount val="11"/>
                <c:pt idx="0">
                  <c:v>НДФЛ</c:v>
                </c:pt>
                <c:pt idx="1">
                  <c:v>Акцизы на нефтепродукты</c:v>
                </c:pt>
                <c:pt idx="2">
                  <c:v>Единый сельскохозяйственный налог</c:v>
                </c:pt>
                <c:pt idx="3">
                  <c:v>Налог на имущество</c:v>
                </c:pt>
                <c:pt idx="4">
                  <c:v>Земельный налог</c:v>
                </c:pt>
                <c:pt idx="5">
                  <c:v>Доходы от аренды земельных участков</c:v>
                </c:pt>
                <c:pt idx="6">
                  <c:v>Доходы от сдачи имущества в аренду</c:v>
                </c:pt>
                <c:pt idx="7">
                  <c:v>Прочие доходы от использования муниципальной собственноости</c:v>
                </c:pt>
                <c:pt idx="8">
                  <c:v>Доходы от реализации муниципального имущества</c:v>
                </c:pt>
                <c:pt idx="9">
                  <c:v>Доходы от продажи земельных участков</c:v>
                </c:pt>
                <c:pt idx="10">
                  <c:v>Штрафы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42767.9</c:v>
                </c:pt>
                <c:pt idx="1">
                  <c:v>3616.1</c:v>
                </c:pt>
                <c:pt idx="2">
                  <c:v>176</c:v>
                </c:pt>
                <c:pt idx="3">
                  <c:v>2290</c:v>
                </c:pt>
                <c:pt idx="4">
                  <c:v>14413</c:v>
                </c:pt>
                <c:pt idx="5">
                  <c:v>5161.5</c:v>
                </c:pt>
                <c:pt idx="6">
                  <c:v>1700.5</c:v>
                </c:pt>
                <c:pt idx="7">
                  <c:v>3545.4</c:v>
                </c:pt>
                <c:pt idx="8">
                  <c:v>337</c:v>
                </c:pt>
                <c:pt idx="9">
                  <c:v>200</c:v>
                </c:pt>
                <c:pt idx="10">
                  <c:v>31.8</c:v>
                </c:pt>
              </c:numCache>
            </c:numRef>
          </c:val>
        </c:ser>
        <c:gapWidth val="100"/>
        <c:secondPieSize val="75"/>
        <c:serLines>
          <c:spPr>
            <a:ln w="19050" cap="flat" cmpd="sng" algn="ctr">
              <a:solidFill>
                <a:schemeClr val="accent2"/>
              </a:solidFill>
              <a:prstDash val="solid"/>
              <a:miter lim="800000"/>
            </a:ln>
            <a:effectLst/>
          </c:spPr>
        </c:serLines>
      </c:ofPieChart>
    </c:plotArea>
    <c:legend>
      <c:legendPos val="b"/>
      <c:layout>
        <c:manualLayout>
          <c:xMode val="edge"/>
          <c:yMode val="edge"/>
          <c:x val="2.1343016900980501E-2"/>
          <c:y val="0.67238328738444764"/>
          <c:w val="0.91736756910095296"/>
          <c:h val="0.32761671261555392"/>
        </c:manualLayout>
      </c:layout>
      <c:txPr>
        <a:bodyPr/>
        <a:lstStyle/>
        <a:p>
          <a:pPr>
            <a:defRPr sz="1300" baseline="0">
              <a:solidFill>
                <a:schemeClr val="bg1">
                  <a:lumMod val="10000"/>
                </a:schemeClr>
              </a:solidFill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"/>
          <c:y val="2.730089946801028E-3"/>
          <c:w val="1"/>
          <c:h val="0.9560919157130689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72.2</c:v>
                </c:pt>
                <c:pt idx="1">
                  <c:v>27.6</c:v>
                </c:pt>
              </c:numCache>
            </c:numRef>
          </c:val>
        </c:ser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8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4.3429313977021884E-2"/>
          <c:y val="3.8470121034472664E-2"/>
          <c:w val="0.94971342592134256"/>
          <c:h val="0.92947144477013344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3.0178783709237773E-2"/>
                  <c:y val="6.4116868390787793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18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6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3.0178783709237773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17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6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3.1625287631464896E-2"/>
                  <c:y val="1.726838917222598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58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5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Физическая культура и спорт</c:v>
                </c:pt>
                <c:pt idx="1">
                  <c:v>Национальная экономика</c:v>
                </c:pt>
                <c:pt idx="2">
                  <c:v>Жилищно-коммунальное хозяйство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0.18600000000000044</c:v>
                </c:pt>
                <c:pt idx="1">
                  <c:v>0.17600000000000021</c:v>
                </c:pt>
                <c:pt idx="2">
                  <c:v>0.58499999999999996</c:v>
                </c:pt>
              </c:numCache>
            </c:numRef>
          </c:val>
        </c:ser>
        <c:dLbls>
          <c:showVal val="1"/>
        </c:dLbls>
        <c:gapWidth val="75"/>
        <c:shape val="cylinder"/>
        <c:axId val="158309376"/>
        <c:axId val="158311168"/>
        <c:axId val="0"/>
      </c:bar3DChart>
      <c:catAx>
        <c:axId val="158309376"/>
        <c:scaling>
          <c:orientation val="minMax"/>
        </c:scaling>
        <c:delete val="1"/>
        <c:axPos val="b"/>
        <c:majorTickMark val="none"/>
        <c:tickLblPos val="none"/>
        <c:crossAx val="158311168"/>
        <c:crosses val="autoZero"/>
        <c:auto val="1"/>
        <c:lblAlgn val="ctr"/>
        <c:lblOffset val="100"/>
      </c:catAx>
      <c:valAx>
        <c:axId val="158311168"/>
        <c:scaling>
          <c:orientation val="minMax"/>
        </c:scaling>
        <c:delete val="1"/>
        <c:axPos val="l"/>
        <c:numFmt formatCode="0.0%" sourceLinked="1"/>
        <c:majorTickMark val="none"/>
        <c:tickLblPos val="none"/>
        <c:crossAx val="15830937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8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21326808769888206"/>
          <c:y val="5.7368157169330004E-2"/>
          <c:w val="0.74776622409580573"/>
          <c:h val="0.6237456060435933"/>
        </c:manualLayout>
      </c:layout>
      <c:bar3DChart>
        <c:barDir val="col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Программные расходы</c:v>
                </c:pt>
              </c:strCache>
            </c:strRef>
          </c:tx>
          <c:dLbls>
            <c:dLbl>
              <c:idx val="0"/>
              <c:layout>
                <c:manualLayout>
                  <c:x val="0.12649924041263552"/>
                  <c:y val="6.330870322687680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9</a:t>
                    </a:r>
                    <a:r>
                      <a:rPr lang="ru-RU" dirty="0" smtClean="0"/>
                      <a:t>7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4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0.11709943655197062"/>
                  <c:y val="-5.2289984635358324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9</a:t>
                    </a:r>
                    <a:r>
                      <a:rPr lang="ru-RU" dirty="0" smtClean="0"/>
                      <a:t>7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1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0.10329554887837744"/>
                  <c:y val="7.373367211918694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9</a:t>
                    </a:r>
                    <a:r>
                      <a:rPr lang="en-US" dirty="0" smtClean="0"/>
                      <a:t>6,</a:t>
                    </a:r>
                    <a:r>
                      <a:rPr lang="ru-RU" dirty="0" smtClean="0"/>
                      <a:t>1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>
                    <a:solidFill>
                      <a:schemeClr val="accent6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0.97400000000000064</c:v>
                </c:pt>
                <c:pt idx="1">
                  <c:v>0.97100000000000064</c:v>
                </c:pt>
                <c:pt idx="2">
                  <c:v>0.96100000000000063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Непрограммные расходы</c:v>
                </c:pt>
              </c:strCache>
            </c:strRef>
          </c:tx>
          <c:dLbls>
            <c:dLbl>
              <c:idx val="0"/>
              <c:layout>
                <c:manualLayout>
                  <c:x val="0.11953867183702002"/>
                  <c:y val="-1.751467640641662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2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6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0.12559095874584628"/>
                  <c:y val="-1.609284026768682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2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9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0.11953867183702002"/>
                  <c:y val="-2.885514352692090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3</a:t>
                    </a:r>
                    <a:r>
                      <a:rPr lang="ru-RU" dirty="0" smtClean="0"/>
                      <a:t>,9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>
                    <a:solidFill>
                      <a:schemeClr val="accent6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Лист1!$C$2:$C$4</c:f>
              <c:numCache>
                <c:formatCode>0.0%</c:formatCode>
                <c:ptCount val="3"/>
                <c:pt idx="0">
                  <c:v>2.5999999999999999E-2</c:v>
                </c:pt>
                <c:pt idx="1">
                  <c:v>2.9000000000000001E-2</c:v>
                </c:pt>
                <c:pt idx="2">
                  <c:v>3.9000000000000014E-2</c:v>
                </c:pt>
              </c:numCache>
            </c:numRef>
          </c:val>
        </c:ser>
        <c:dLbls>
          <c:showVal val="1"/>
        </c:dLbls>
        <c:shape val="cylinder"/>
        <c:axId val="158526080"/>
        <c:axId val="158630272"/>
        <c:axId val="0"/>
      </c:bar3DChart>
      <c:catAx>
        <c:axId val="158526080"/>
        <c:scaling>
          <c:orientation val="minMax"/>
        </c:scaling>
        <c:delete val="1"/>
        <c:axPos val="b"/>
        <c:numFmt formatCode="General" sourceLinked="1"/>
        <c:tickLblPos val="none"/>
        <c:crossAx val="158630272"/>
        <c:crosses val="autoZero"/>
        <c:auto val="1"/>
        <c:lblAlgn val="ctr"/>
        <c:lblOffset val="100"/>
      </c:catAx>
      <c:valAx>
        <c:axId val="158630272"/>
        <c:scaling>
          <c:orientation val="minMax"/>
        </c:scaling>
        <c:axPos val="l"/>
        <c:numFmt formatCode="0%" sourceLinked="1"/>
        <c:tickLblPos val="nextTo"/>
        <c:txPr>
          <a:bodyPr/>
          <a:lstStyle/>
          <a:p>
            <a:pPr>
              <a:defRPr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1585260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"/>
          <c:y val="0.87624301008827843"/>
          <c:w val="0.5836942582551109"/>
          <c:h val="0.12165753929062201"/>
        </c:manualLayout>
      </c:layout>
      <c:txPr>
        <a:bodyPr/>
        <a:lstStyle/>
        <a:p>
          <a:pPr>
            <a:defRPr>
              <a:solidFill>
                <a:schemeClr val="bg1">
                  <a:lumMod val="10000"/>
                </a:schemeClr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8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dLbls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321.2</c:v>
                </c:pt>
                <c:pt idx="1">
                  <c:v>343.6</c:v>
                </c:pt>
                <c:pt idx="2">
                  <c:v>272.2</c:v>
                </c:pt>
                <c:pt idx="3">
                  <c:v>266.89999999999969</c:v>
                </c:pt>
                <c:pt idx="4">
                  <c:v>273.10000000000002</c:v>
                </c:pt>
              </c:numCache>
            </c:numRef>
          </c:val>
        </c:ser>
        <c:axId val="114012160"/>
        <c:axId val="114013696"/>
      </c:barChart>
      <c:catAx>
        <c:axId val="114012160"/>
        <c:scaling>
          <c:orientation val="minMax"/>
        </c:scaling>
        <c:axPos val="b"/>
        <c:numFmt formatCode="General" sourceLinked="1"/>
        <c:tickLblPos val="nextTo"/>
        <c:crossAx val="114013696"/>
        <c:crosses val="autoZero"/>
        <c:auto val="1"/>
        <c:lblAlgn val="ctr"/>
        <c:lblOffset val="100"/>
      </c:catAx>
      <c:valAx>
        <c:axId val="114013696"/>
        <c:scaling>
          <c:orientation val="minMax"/>
        </c:scaling>
        <c:delete val="1"/>
        <c:axPos val="l"/>
        <c:numFmt formatCode="General" sourceLinked="1"/>
        <c:tickLblPos val="none"/>
        <c:crossAx val="11401216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8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dLbls>
            <c:dLbl>
              <c:idx val="4"/>
              <c:layout>
                <c:manualLayout>
                  <c:x val="7.5376526523042147E-3"/>
                  <c:y val="-1.3392857142857336E-2"/>
                </c:manualLayout>
              </c:layout>
              <c:showVal val="1"/>
            </c:dLbl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69.3</c:v>
                </c:pt>
                <c:pt idx="1">
                  <c:v>76.2</c:v>
                </c:pt>
                <c:pt idx="2">
                  <c:v>81.099999999999994</c:v>
                </c:pt>
                <c:pt idx="3">
                  <c:v>84.6</c:v>
                </c:pt>
                <c:pt idx="4">
                  <c:v>88.3</c:v>
                </c:pt>
              </c:numCache>
            </c:numRef>
          </c:val>
        </c:ser>
        <c:shape val="cone"/>
        <c:axId val="139206656"/>
        <c:axId val="139208192"/>
        <c:axId val="0"/>
      </c:bar3DChart>
      <c:catAx>
        <c:axId val="139206656"/>
        <c:scaling>
          <c:orientation val="minMax"/>
        </c:scaling>
        <c:axPos val="b"/>
        <c:numFmt formatCode="General" sourceLinked="1"/>
        <c:tickLblPos val="nextTo"/>
        <c:crossAx val="139208192"/>
        <c:crosses val="autoZero"/>
        <c:auto val="1"/>
        <c:lblAlgn val="ctr"/>
        <c:lblOffset val="100"/>
      </c:catAx>
      <c:valAx>
        <c:axId val="139208192"/>
        <c:scaling>
          <c:orientation val="minMax"/>
        </c:scaling>
        <c:delete val="1"/>
        <c:axPos val="l"/>
        <c:numFmt formatCode="General" sourceLinked="1"/>
        <c:tickLblPos val="none"/>
        <c:crossAx val="13920665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5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dLbls>
            <c:dLbl>
              <c:idx val="0"/>
              <c:layout>
                <c:manualLayout>
                  <c:x val="5.3648038453111679E-3"/>
                  <c:y val="-4.9289813873618374E-2"/>
                </c:manualLayout>
              </c:layout>
              <c:showVal val="1"/>
            </c:dLbl>
            <c:dLbl>
              <c:idx val="1"/>
              <c:layout>
                <c:manualLayout>
                  <c:x val="3.5765358968741106E-3"/>
                  <c:y val="-4.032802953296051E-2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-3.1366245192302571E-2"/>
                </c:manualLayout>
              </c:layout>
              <c:showVal val="1"/>
            </c:dLbl>
            <c:dLbl>
              <c:idx val="3"/>
              <c:layout>
                <c:manualLayout>
                  <c:x val="7.1530717937482282E-3"/>
                  <c:y val="-4.032802953296049E-2"/>
                </c:manualLayout>
              </c:layout>
              <c:showVal val="1"/>
            </c:dLbl>
            <c:dLbl>
              <c:idx val="4"/>
              <c:layout>
                <c:manualLayout>
                  <c:x val="1.788267948437057E-3"/>
                  <c:y val="-2.2404460851644742E-2"/>
                </c:manualLayout>
              </c:layout>
              <c:showVal val="1"/>
            </c:dLbl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3615.4</c:v>
                </c:pt>
                <c:pt idx="1">
                  <c:v>4291.5</c:v>
                </c:pt>
                <c:pt idx="2">
                  <c:v>4729.3</c:v>
                </c:pt>
                <c:pt idx="3">
                  <c:v>4965.7</c:v>
                </c:pt>
                <c:pt idx="4">
                  <c:v>5174.3</c:v>
                </c:pt>
              </c:numCache>
            </c:numRef>
          </c:val>
        </c:ser>
        <c:shape val="cylinder"/>
        <c:axId val="141608832"/>
        <c:axId val="141610368"/>
        <c:axId val="0"/>
      </c:bar3DChart>
      <c:catAx>
        <c:axId val="141608832"/>
        <c:scaling>
          <c:orientation val="minMax"/>
        </c:scaling>
        <c:axPos val="b"/>
        <c:numFmt formatCode="General" sourceLinked="1"/>
        <c:tickLblPos val="nextTo"/>
        <c:crossAx val="141610368"/>
        <c:crosses val="autoZero"/>
        <c:auto val="1"/>
        <c:lblAlgn val="ctr"/>
        <c:lblOffset val="100"/>
      </c:catAx>
      <c:valAx>
        <c:axId val="141610368"/>
        <c:scaling>
          <c:orientation val="minMax"/>
        </c:scaling>
        <c:delete val="1"/>
        <c:axPos val="l"/>
        <c:numFmt formatCode="General" sourceLinked="1"/>
        <c:tickLblPos val="none"/>
        <c:crossAx val="14160883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5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3.7901405712546146E-2"/>
          <c:y val="4.5534037235753416E-2"/>
          <c:w val="0.96065810513438565"/>
          <c:h val="0.77191517918099872"/>
        </c:manualLayout>
      </c:layout>
      <c:bar3DChart>
        <c:barDir val="col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1.3983669386417107E-2"/>
                  <c:y val="-0.42199238084546487"/>
                </c:manualLayout>
              </c:layout>
              <c:tx>
                <c:rich>
                  <a:bodyPr/>
                  <a:lstStyle/>
                  <a:p>
                    <a:r>
                      <a:rPr lang="ru-RU" sz="1800" b="0" i="0" u="none" strike="noStrike" kern="1200" baseline="0" dirty="0" smtClean="0">
                        <a:solidFill>
                          <a:schemeClr val="accent2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rPr>
                      <a:t>1</a:t>
                    </a:r>
                    <a:r>
                      <a:rPr lang="ru-RU" baseline="0" dirty="0" smtClean="0">
                        <a:solidFill>
                          <a:schemeClr val="accent2">
                            <a:lumMod val="10000"/>
                          </a:schemeClr>
                        </a:solidFill>
                      </a:rPr>
                      <a:t>06,2</a:t>
                    </a:r>
                    <a:endParaRPr lang="en-US" dirty="0">
                      <a:solidFill>
                        <a:schemeClr val="accent2">
                          <a:lumMod val="10000"/>
                        </a:schemeClr>
                      </a:solidFill>
                    </a:endParaRPr>
                  </a:p>
                </c:rich>
              </c:tx>
              <c:showVal val="1"/>
            </c:dLbl>
            <c:dLbl>
              <c:idx val="1"/>
              <c:layout>
                <c:manualLayout>
                  <c:x val="1.5731628059719081E-2"/>
                  <c:y val="-0.41789536743919581"/>
                </c:manualLayout>
              </c:layout>
              <c:tx>
                <c:rich>
                  <a:bodyPr/>
                  <a:lstStyle/>
                  <a:p>
                    <a:r>
                      <a:rPr lang="ru-RU" sz="1800" b="0" i="0" u="none" strike="noStrike" kern="1200" baseline="0" dirty="0" smtClean="0">
                        <a:solidFill>
                          <a:schemeClr val="accent2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rPr>
                      <a:t>115,5</a:t>
                    </a:r>
                    <a:endParaRPr lang="en-US" sz="1800" b="0" i="0" u="none" strike="noStrike" kern="1200" baseline="0" dirty="0">
                      <a:solidFill>
                        <a:schemeClr val="accent2">
                          <a:lumMod val="10000"/>
                        </a:schemeClr>
                      </a:solidFill>
                      <a:latin typeface="+mn-lt"/>
                      <a:ea typeface="+mn-ea"/>
                      <a:cs typeface="+mn-cs"/>
                    </a:endParaRPr>
                  </a:p>
                </c:rich>
              </c:tx>
              <c:showVal val="1"/>
            </c:dLbl>
            <c:dLbl>
              <c:idx val="2"/>
              <c:layout>
                <c:manualLayout>
                  <c:x val="8.739793366510663E-3"/>
                  <c:y val="-0.41238859430179886"/>
                </c:manualLayout>
              </c:layout>
              <c:tx>
                <c:rich>
                  <a:bodyPr/>
                  <a:lstStyle/>
                  <a:p>
                    <a:r>
                      <a:rPr lang="ru-RU" sz="1800" b="0" i="0" u="none" strike="noStrike" kern="1200" baseline="0" dirty="0" smtClean="0">
                        <a:solidFill>
                          <a:schemeClr val="accent2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rPr>
                      <a:t>109,0</a:t>
                    </a:r>
                    <a:endParaRPr lang="en-US" sz="1800" b="0" i="0" u="none" strike="noStrike" kern="1200" baseline="0" dirty="0">
                      <a:solidFill>
                        <a:schemeClr val="accent2">
                          <a:lumMod val="10000"/>
                        </a:schemeClr>
                      </a:solidFill>
                      <a:latin typeface="+mn-lt"/>
                      <a:ea typeface="+mn-ea"/>
                      <a:cs typeface="+mn-cs"/>
                    </a:endParaRPr>
                  </a:p>
                </c:rich>
              </c:tx>
              <c:showVal val="1"/>
            </c:dLbl>
            <c:dLbl>
              <c:idx val="3"/>
              <c:layout>
                <c:manualLayout>
                  <c:x val="1.2316364554260896E-2"/>
                  <c:y val="-0.41456614079725496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800" b="0" i="0" u="none" strike="noStrike" kern="1200" baseline="0" dirty="0">
                        <a:solidFill>
                          <a:schemeClr val="accent2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800" b="0" i="0" u="none" strike="noStrike" kern="1200" baseline="0" dirty="0" smtClean="0">
                        <a:solidFill>
                          <a:schemeClr val="accent2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rPr>
                      <a:t>104,6</a:t>
                    </a:r>
                    <a:endParaRPr lang="en-US" sz="1800" b="0" i="0" u="none" strike="noStrike" kern="1200" baseline="0" dirty="0">
                      <a:solidFill>
                        <a:schemeClr val="accent2">
                          <a:lumMod val="10000"/>
                        </a:schemeClr>
                      </a:solidFill>
                      <a:latin typeface="+mn-lt"/>
                      <a:ea typeface="+mn-ea"/>
                      <a:cs typeface="+mn-cs"/>
                    </a:endParaRPr>
                  </a:p>
                </c:rich>
              </c:tx>
              <c:spPr/>
              <c:showVal val="1"/>
            </c:dLbl>
            <c:dLbl>
              <c:idx val="4"/>
              <c:layout>
                <c:manualLayout>
                  <c:x val="1.24372076814388E-2"/>
                  <c:y val="-0.41379835403292875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800" b="0" i="0" u="none" strike="noStrike" kern="1200" baseline="0" dirty="0">
                        <a:solidFill>
                          <a:schemeClr val="accent2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800" b="0" i="0" u="none" strike="noStrike" kern="1200" baseline="0" dirty="0" smtClean="0">
                        <a:solidFill>
                          <a:schemeClr val="accent2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rPr>
                      <a:t>104,0</a:t>
                    </a:r>
                    <a:endParaRPr lang="en-US" sz="1800" b="0" i="0" u="none" strike="noStrike" kern="1200" baseline="0" dirty="0">
                      <a:solidFill>
                        <a:schemeClr val="accent2">
                          <a:lumMod val="10000"/>
                        </a:schemeClr>
                      </a:solidFill>
                      <a:latin typeface="+mn-lt"/>
                      <a:ea typeface="+mn-ea"/>
                      <a:cs typeface="+mn-cs"/>
                    </a:endParaRPr>
                  </a:p>
                </c:rich>
              </c:tx>
              <c:spPr/>
              <c:showVal val="1"/>
            </c:dLbl>
            <c:txPr>
              <a:bodyPr/>
              <a:lstStyle/>
              <a:p>
                <a:pPr algn="ctr" rtl="0">
                  <a:defRPr lang="ru-RU" sz="1800" b="0" i="0" u="none" strike="noStrike" kern="1200" baseline="0" dirty="0" smtClean="0">
                    <a:solidFill>
                      <a:schemeClr val="accent2">
                        <a:lumMod val="1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106.2</c:v>
                </c:pt>
                <c:pt idx="1">
                  <c:v>115.5</c:v>
                </c:pt>
                <c:pt idx="2">
                  <c:v>109</c:v>
                </c:pt>
                <c:pt idx="3">
                  <c:v>104.6</c:v>
                </c:pt>
                <c:pt idx="4">
                  <c:v>104</c:v>
                </c:pt>
              </c:numCache>
            </c:numRef>
          </c:val>
        </c:ser>
        <c:shape val="box"/>
        <c:axId val="134668288"/>
        <c:axId val="134669824"/>
        <c:axId val="0"/>
      </c:bar3DChart>
      <c:catAx>
        <c:axId val="134668288"/>
        <c:scaling>
          <c:orientation val="minMax"/>
        </c:scaling>
        <c:axPos val="b"/>
        <c:numFmt formatCode="General" sourceLinked="1"/>
        <c:tickLblPos val="nextTo"/>
        <c:crossAx val="134669824"/>
        <c:crosses val="autoZero"/>
        <c:auto val="1"/>
        <c:lblAlgn val="ctr"/>
        <c:lblOffset val="100"/>
      </c:catAx>
      <c:valAx>
        <c:axId val="134669824"/>
        <c:scaling>
          <c:orientation val="minMax"/>
        </c:scaling>
        <c:delete val="1"/>
        <c:axPos val="l"/>
        <c:numFmt formatCode="0%" sourceLinked="1"/>
        <c:tickLblPos val="none"/>
        <c:crossAx val="13466828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6"/>
  <c:chart>
    <c:autoTitleDeleted val="1"/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1.4035528232078251E-2"/>
                  <c:y val="-0.39657927535872062"/>
                </c:manualLayout>
              </c:layout>
              <c:showVal val="1"/>
            </c:dLbl>
            <c:dLbl>
              <c:idx val="1"/>
              <c:layout>
                <c:manualLayout>
                  <c:x val="1.5439081055286061E-2"/>
                  <c:y val="-0.44341907233110722"/>
                </c:manualLayout>
              </c:layout>
              <c:showVal val="1"/>
            </c:dLbl>
            <c:dLbl>
              <c:idx val="2"/>
              <c:layout>
                <c:manualLayout>
                  <c:x val="1.6842633878493881E-2"/>
                  <c:y val="-0.36222966472118617"/>
                </c:manualLayout>
              </c:layout>
              <c:showVal val="1"/>
            </c:dLbl>
            <c:dLbl>
              <c:idx val="3"/>
              <c:layout>
                <c:manualLayout>
                  <c:x val="1.4035528232078251E-2"/>
                  <c:y val="-0.34973898662735231"/>
                </c:manualLayout>
              </c:layout>
              <c:showVal val="1"/>
            </c:dLbl>
            <c:dLbl>
              <c:idx val="4"/>
              <c:layout>
                <c:manualLayout>
                  <c:x val="7.0177641160391194E-3"/>
                  <c:y val="-0.34661631710389412"/>
                </c:manualLayout>
              </c:layout>
              <c:showVal val="1"/>
            </c:dLbl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321.2</c:v>
                </c:pt>
                <c:pt idx="1">
                  <c:v>343.6</c:v>
                </c:pt>
                <c:pt idx="2">
                  <c:v>272.2</c:v>
                </c:pt>
                <c:pt idx="3">
                  <c:v>266.89999999999969</c:v>
                </c:pt>
                <c:pt idx="4">
                  <c:v>273.10000000000002</c:v>
                </c:pt>
              </c:numCache>
            </c:numRef>
          </c:val>
        </c:ser>
        <c:shape val="cylinder"/>
        <c:axId val="139215232"/>
        <c:axId val="139216768"/>
        <c:axId val="0"/>
      </c:bar3DChart>
      <c:catAx>
        <c:axId val="139215232"/>
        <c:scaling>
          <c:orientation val="minMax"/>
        </c:scaling>
        <c:axPos val="b"/>
        <c:numFmt formatCode="General" sourceLinked="1"/>
        <c:tickLblPos val="nextTo"/>
        <c:crossAx val="139216768"/>
        <c:crosses val="autoZero"/>
        <c:auto val="1"/>
        <c:lblAlgn val="ctr"/>
        <c:lblOffset val="100"/>
      </c:catAx>
      <c:valAx>
        <c:axId val="139216768"/>
        <c:scaling>
          <c:orientation val="minMax"/>
        </c:scaling>
        <c:axPos val="l"/>
        <c:majorGridlines/>
        <c:numFmt formatCode="General" sourceLinked="1"/>
        <c:tickLblPos val="nextTo"/>
        <c:crossAx val="13921523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3"/>
  <c:chart>
    <c:autoTitleDeleted val="1"/>
    <c:plotArea>
      <c:layout>
        <c:manualLayout>
          <c:layoutTarget val="inner"/>
          <c:xMode val="edge"/>
          <c:yMode val="edge"/>
          <c:x val="1.3579807322267117E-2"/>
          <c:y val="0.1526853482827854"/>
          <c:w val="0.9728403853554658"/>
          <c:h val="0.68265524987075843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57150"/>
          </c:spPr>
          <c:marker>
            <c:spPr>
              <a:ln w="57150"/>
            </c:spPr>
          </c:marker>
          <c:dLbls>
            <c:dLbl>
              <c:idx val="0"/>
              <c:layout>
                <c:manualLayout>
                  <c:x val="-5.0739098267743483E-2"/>
                  <c:y val="-9.9166518010470051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64</a:t>
                    </a:r>
                    <a:r>
                      <a:rPr lang="en-US" dirty="0" smtClean="0"/>
                      <a:t>/</a:t>
                    </a:r>
                    <a:endParaRPr lang="en-US" dirty="0"/>
                  </a:p>
                </c:rich>
              </c:tx>
              <c:dLblPos val="r"/>
              <c:showVal val="1"/>
            </c:dLbl>
            <c:dLbl>
              <c:idx val="1"/>
              <c:layout>
                <c:manualLayout>
                  <c:x val="-4.5800986514191816E-2"/>
                  <c:y val="-0.10010751985900557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74</a:t>
                    </a:r>
                    <a:r>
                      <a:rPr lang="en-US" dirty="0" smtClean="0"/>
                      <a:t>/</a:t>
                    </a:r>
                    <a:endParaRPr lang="en-US" dirty="0"/>
                  </a:p>
                </c:rich>
              </c:tx>
              <c:dLblPos val="r"/>
              <c:showVal val="1"/>
            </c:dLbl>
            <c:dLbl>
              <c:idx val="2"/>
              <c:layout>
                <c:manualLayout>
                  <c:x val="-3.7159290945476382E-2"/>
                  <c:y val="-8.4306747106728017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74</a:t>
                    </a:r>
                    <a:r>
                      <a:rPr lang="en-US" dirty="0" smtClean="0"/>
                      <a:t>/</a:t>
                    </a:r>
                    <a:endParaRPr lang="en-US" dirty="0"/>
                  </a:p>
                </c:rich>
              </c:tx>
              <c:dLblPos val="r"/>
              <c:showVal val="1"/>
            </c:dLbl>
            <c:dLbl>
              <c:idx val="3"/>
              <c:layout>
                <c:manualLayout>
                  <c:x val="-5.369273066206761E-2"/>
                  <c:y val="-8.3600995720326352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70</a:t>
                    </a:r>
                    <a:r>
                      <a:rPr lang="en-US" dirty="0" smtClean="0"/>
                      <a:t>/</a:t>
                    </a:r>
                    <a:endParaRPr lang="en-US" dirty="0"/>
                  </a:p>
                </c:rich>
              </c:tx>
              <c:dLblPos val="r"/>
              <c:showVal val="1"/>
            </c:dLbl>
            <c:dLbl>
              <c:idx val="4"/>
              <c:layout>
                <c:manualLayout>
                  <c:x val="-4.5051035093352156E-2"/>
                  <c:y val="-8.7021875368594376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70</a:t>
                    </a:r>
                    <a:r>
                      <a:rPr lang="en-US" dirty="0" smtClean="0"/>
                      <a:t>/</a:t>
                    </a:r>
                    <a:endParaRPr lang="en-US" dirty="0"/>
                  </a:p>
                </c:rich>
              </c:tx>
              <c:dLblPos val="r"/>
              <c:showVal val="1"/>
            </c:dLbl>
            <c:dLblPos val="ctr"/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64</c:v>
                </c:pt>
                <c:pt idx="1">
                  <c:v>74</c:v>
                </c:pt>
                <c:pt idx="2">
                  <c:v>74</c:v>
                </c:pt>
                <c:pt idx="3">
                  <c:v>70</c:v>
                </c:pt>
                <c:pt idx="4">
                  <c:v>70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1.4113764957350937E-2"/>
                  <c:y val="-0.63465960655335163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1.0740393063974891E-3"/>
                  <c:y val="-0.72899439200590388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3.864072447154187E-3"/>
                  <c:y val="-0.69621594432752321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1.4653846628664499E-2"/>
                  <c:y val="-0.66897595538819576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4.7776231215612532E-3"/>
                  <c:y val="-0.67675871653326725"/>
                </c:manualLayout>
              </c:layout>
              <c:tx>
                <c:rich>
                  <a:bodyPr/>
                  <a:lstStyle/>
                  <a:p>
                    <a:r>
                      <a:rPr lang="en-US" b="0" baseline="0" dirty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0</a:t>
                    </a:r>
                    <a:r>
                      <a:rPr lang="en-US" baseline="0" dirty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,7</a:t>
                    </a:r>
                  </a:p>
                </c:rich>
              </c:tx>
              <c:dLblPos val="r"/>
              <c:showVal val="1"/>
            </c:dLbl>
            <c:dLblPos val="ctr"/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0.73000000000000065</c:v>
                </c:pt>
                <c:pt idx="1">
                  <c:v>0.8</c:v>
                </c:pt>
                <c:pt idx="2">
                  <c:v>0.8</c:v>
                </c:pt>
                <c:pt idx="3">
                  <c:v>0.70000000000000062</c:v>
                </c:pt>
                <c:pt idx="4">
                  <c:v>0.70000000000000062</c:v>
                </c:pt>
              </c:numCache>
            </c:numRef>
          </c:val>
        </c:ser>
        <c:dLbls>
          <c:showVal val="1"/>
        </c:dLbls>
        <c:marker val="1"/>
        <c:axId val="147293312"/>
        <c:axId val="147294848"/>
      </c:lineChart>
      <c:catAx>
        <c:axId val="147293312"/>
        <c:scaling>
          <c:orientation val="minMax"/>
        </c:scaling>
        <c:axPos val="b"/>
        <c:numFmt formatCode="General" sourceLinked="1"/>
        <c:majorTickMark val="none"/>
        <c:tickLblPos val="nextTo"/>
        <c:crossAx val="147294848"/>
        <c:crosses val="autoZero"/>
        <c:auto val="1"/>
        <c:lblAlgn val="ctr"/>
        <c:lblOffset val="100"/>
      </c:catAx>
      <c:valAx>
        <c:axId val="147294848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4729331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10"/>
  <c:chart>
    <c:autoTitleDeleted val="1"/>
    <c:view3D>
      <c:rotX val="0"/>
      <c:rotY val="0"/>
      <c:depthPercent val="100"/>
      <c:rAngAx val="1"/>
    </c:view3D>
    <c:plotArea>
      <c:layout>
        <c:manualLayout>
          <c:layoutTarget val="inner"/>
          <c:xMode val="edge"/>
          <c:yMode val="edge"/>
          <c:x val="0.14810032713553106"/>
          <c:y val="0.13204554017729531"/>
          <c:w val="0.75330396475770856"/>
          <c:h val="0.76335877862595425"/>
        </c:manualLayout>
      </c:layout>
      <c:bar3DChart>
        <c:barDir val="col"/>
        <c:grouping val="stacked"/>
        <c:varyColors val="1"/>
        <c:ser>
          <c:idx val="0"/>
          <c:order val="0"/>
          <c:invertIfNegative val="1"/>
          <c:dLbls>
            <c:dLbl>
              <c:idx val="0"/>
              <c:layout>
                <c:manualLayout>
                  <c:x val="0"/>
                  <c:y val="-0.15872598870662338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rgbClr val="336600"/>
                        </a:solidFill>
                      </a:defRPr>
                    </a:pPr>
                    <a:r>
                      <a:rPr lang="ru-RU" dirty="0" smtClean="0">
                        <a:solidFill>
                          <a:srgbClr val="336600"/>
                        </a:solidFill>
                      </a:rPr>
                      <a:t>4139</a:t>
                    </a:r>
                    <a:endParaRPr lang="en-US" dirty="0">
                      <a:solidFill>
                        <a:srgbClr val="336600"/>
                      </a:solidFill>
                    </a:endParaRPr>
                  </a:p>
                </c:rich>
              </c:tx>
              <c:spPr/>
              <c:showVal val="1"/>
              <c:showPercent val="1"/>
              <c:showBubbleSize val="1"/>
            </c:dLbl>
            <c:dLbl>
              <c:idx val="1"/>
              <c:layout>
                <c:manualLayout>
                  <c:x val="2.83564230873259E-3"/>
                  <c:y val="-0.43934882287816984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800" b="0" i="0" u="none" strike="noStrike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800" b="0" i="0" u="none" strike="noStrike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rPr>
                      <a:t>4140</a:t>
                    </a:r>
                    <a:endParaRPr lang="en-US" sz="1800" b="0" i="0" u="none" strike="noStrike" kern="1200" baseline="0" dirty="0">
                      <a:solidFill>
                        <a:schemeClr val="accent6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endParaRPr>
                  </a:p>
                </c:rich>
              </c:tx>
              <c:spPr/>
              <c:showVal val="1"/>
              <c:showPercent val="1"/>
              <c:showBubbleSize val="1"/>
            </c:dLbl>
            <c:dLbl>
              <c:idx val="2"/>
              <c:layout>
                <c:manualLayout>
                  <c:x val="-5.2243765229057574E-6"/>
                  <c:y val="-0.43963439691443434"/>
                </c:manualLayout>
              </c:layout>
              <c:tx>
                <c:rich>
                  <a:bodyPr/>
                  <a:lstStyle/>
                  <a:p>
                    <a:r>
                      <a:rPr lang="ru-RU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4</a:t>
                    </a:r>
                    <a:r>
                      <a:rPr lang="ru-RU"/>
                      <a:t>140</a:t>
                    </a:r>
                    <a:endParaRPr lang="en-US"/>
                  </a:p>
                </c:rich>
              </c:tx>
              <c:showVal val="1"/>
              <c:showPercent val="1"/>
              <c:showBubbleSize val="1"/>
            </c:dLbl>
            <c:dLbl>
              <c:idx val="3"/>
              <c:layout>
                <c:manualLayout>
                  <c:x val="6.6322713618785353E-3"/>
                  <c:y val="-0.43971091435955811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800" b="0" i="0" u="none" strike="noStrike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800" b="0" i="0" u="none" strike="noStrike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rPr>
                      <a:t>4140</a:t>
                    </a:r>
                    <a:endParaRPr lang="en-US" sz="1800" b="0" i="0" u="none" strike="noStrike" kern="1200" baseline="0" dirty="0">
                      <a:solidFill>
                        <a:schemeClr val="accent6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endParaRPr>
                  </a:p>
                </c:rich>
              </c:tx>
              <c:spPr/>
              <c:showVal val="1"/>
              <c:showPercent val="1"/>
              <c:showBubbleSize val="1"/>
            </c:dLbl>
            <c:dLbl>
              <c:idx val="4"/>
              <c:layout>
                <c:manualLayout>
                  <c:x val="5.6871070149345521E-3"/>
                  <c:y val="-0.42910539150799831"/>
                </c:manualLayout>
              </c:layout>
              <c:showVal val="1"/>
              <c:showPercent val="1"/>
              <c:showBubbleSize val="1"/>
            </c:dLbl>
            <c:txPr>
              <a:bodyPr/>
              <a:lstStyle/>
              <a:p>
                <a:pPr>
                  <a:defRPr>
                    <a:solidFill>
                      <a:schemeClr val="accent6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Val val="1"/>
            <c:showPercent val="1"/>
            <c:showBubbleSize val="1"/>
          </c:dLbls>
          <c:cat>
            <c:numRef>
              <c:f>'Численность работающих'!$A$8:$A$12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'Численность работающих'!$B$8:$B$12</c:f>
              <c:numCache>
                <c:formatCode>General</c:formatCode>
                <c:ptCount val="5"/>
                <c:pt idx="0">
                  <c:v>4139</c:v>
                </c:pt>
                <c:pt idx="1">
                  <c:v>4140</c:v>
                </c:pt>
                <c:pt idx="2">
                  <c:v>4140</c:v>
                </c:pt>
                <c:pt idx="3">
                  <c:v>4140</c:v>
                </c:pt>
                <c:pt idx="4">
                  <c:v>4140</c:v>
                </c:pt>
              </c:numCache>
            </c:numRef>
          </c:val>
        </c:ser>
        <c:shape val="cylinder"/>
        <c:axId val="147142528"/>
        <c:axId val="147144064"/>
        <c:axId val="0"/>
      </c:bar3DChart>
      <c:catAx>
        <c:axId val="147142528"/>
        <c:scaling>
          <c:orientation val="minMax"/>
        </c:scaling>
        <c:delete val="1"/>
        <c:axPos val="b"/>
        <c:numFmt formatCode="General" sourceLinked="1"/>
        <c:majorTickMark val="cross"/>
        <c:minorTickMark val="cross"/>
        <c:tickLblPos val="none"/>
        <c:crossAx val="147144064"/>
        <c:crosses val="autoZero"/>
        <c:auto val="1"/>
        <c:lblAlgn val="ctr"/>
        <c:lblOffset val="100"/>
        <c:noMultiLvlLbl val="1"/>
      </c:catAx>
      <c:valAx>
        <c:axId val="147144064"/>
        <c:scaling>
          <c:orientation val="minMax"/>
        </c:scaling>
        <c:delete val="1"/>
        <c:axPos val="l"/>
        <c:numFmt formatCode="General" sourceLinked="1"/>
        <c:majorTickMark val="cross"/>
        <c:minorTickMark val="cross"/>
        <c:tickLblPos val="none"/>
        <c:crossAx val="147142528"/>
        <c:crosses val="autoZero"/>
        <c:crossBetween val="between"/>
      </c:valAx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87885462555066074"/>
          <c:y val="0.45038167938931883"/>
          <c:w val="0.11233480176211456"/>
          <c:h val="9.160305343511449E-2"/>
        </c:manualLayout>
      </c:layout>
      <c:overlay val="1"/>
    </c:legend>
    <c:plotVisOnly val="1"/>
    <c:dispBlanksAs val="gap"/>
    <c:showDLblsOverMax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chart>
    <c:autoTitleDeleted val="1"/>
    <c:view3D>
      <c:rotX val="0"/>
      <c:rotY val="0"/>
      <c:depthPercent val="100"/>
      <c:rAngAx val="1"/>
    </c:view3D>
    <c:plotArea>
      <c:layout>
        <c:manualLayout>
          <c:layoutTarget val="inner"/>
          <c:xMode val="edge"/>
          <c:yMode val="edge"/>
          <c:x val="0.19383259911894268"/>
          <c:y val="3.4351145038167955E-2"/>
          <c:w val="0.64317180616741176"/>
          <c:h val="0.83587786259542818"/>
        </c:manualLayout>
      </c:layout>
      <c:bar3DChart>
        <c:barDir val="bar"/>
        <c:grouping val="clustered"/>
        <c:varyColors val="1"/>
        <c:ser>
          <c:idx val="0"/>
          <c:order val="0"/>
          <c:invertIfNegative val="1"/>
          <c:dLbls>
            <c:txPr>
              <a:bodyPr/>
              <a:lstStyle/>
              <a:p>
                <a:pPr>
                  <a:defRPr b="1">
                    <a:solidFill>
                      <a:schemeClr val="accent6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Val val="1"/>
            <c:showPercent val="1"/>
            <c:showBubbleSize val="1"/>
          </c:dLbls>
          <c:cat>
            <c:numRef>
              <c:f>'Среднемесячная заработная плата'!$A$8:$A$12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'Среднемесячная заработная плата'!$B$8:$B$12</c:f>
              <c:numCache>
                <c:formatCode>General</c:formatCode>
                <c:ptCount val="5"/>
                <c:pt idx="0">
                  <c:v>47111</c:v>
                </c:pt>
                <c:pt idx="1">
                  <c:v>52200</c:v>
                </c:pt>
                <c:pt idx="2">
                  <c:v>57262</c:v>
                </c:pt>
                <c:pt idx="3">
                  <c:v>61614</c:v>
                </c:pt>
                <c:pt idx="4">
                  <c:v>66000</c:v>
                </c:pt>
              </c:numCache>
            </c:numRef>
          </c:val>
        </c:ser>
        <c:shape val="box"/>
        <c:axId val="147103744"/>
        <c:axId val="147105280"/>
        <c:axId val="0"/>
      </c:bar3DChart>
      <c:catAx>
        <c:axId val="147103744"/>
        <c:scaling>
          <c:orientation val="minMax"/>
        </c:scaling>
        <c:delete val="1"/>
        <c:axPos val="l"/>
        <c:numFmt formatCode="General" sourceLinked="1"/>
        <c:majorTickMark val="cross"/>
        <c:minorTickMark val="cross"/>
        <c:tickLblPos val="none"/>
        <c:crossAx val="147105280"/>
        <c:crosses val="autoZero"/>
        <c:auto val="1"/>
        <c:lblAlgn val="ctr"/>
        <c:lblOffset val="100"/>
        <c:noMultiLvlLbl val="1"/>
      </c:catAx>
      <c:valAx>
        <c:axId val="147105280"/>
        <c:scaling>
          <c:orientation val="minMax"/>
        </c:scaling>
        <c:delete val="1"/>
        <c:axPos val="b"/>
        <c:numFmt formatCode="General" sourceLinked="1"/>
        <c:majorTickMark val="cross"/>
        <c:minorTickMark val="cross"/>
        <c:tickLblPos val="none"/>
        <c:crossAx val="147103744"/>
        <c:crosses val="autoZero"/>
        <c:crossBetween val="between"/>
      </c:valAx>
    </c:plotArea>
    <c:plotVisOnly val="1"/>
    <c:dispBlanksAs val="gap"/>
    <c:showDLblsOverMax val="1"/>
  </c:chart>
  <c:txPr>
    <a:bodyPr/>
    <a:lstStyle/>
    <a:p>
      <a:pPr>
        <a:defRPr sz="1800"/>
      </a:pPr>
      <a:endParaRPr lang="ru-RU"/>
    </a:p>
  </c:txPr>
  <c:externalData r:id="rId1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C7062F-0411-42FC-93C5-9B5C791797F9}" type="doc">
      <dgm:prSet loTypeId="urn:microsoft.com/office/officeart/2005/8/layout/vList3" loCatId="list" qsTypeId="urn:microsoft.com/office/officeart/2005/8/quickstyle/simple1" qsCatId="simple" csTypeId="urn:microsoft.com/office/officeart/2005/8/colors/accent2_2" csCatId="accent2" phldr="1"/>
      <dgm:spPr/>
    </dgm:pt>
    <dgm:pt modelId="{2910FFEF-CC06-4077-B9A9-AAC276E088C4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Составление проекта бюджета</a:t>
          </a:r>
          <a:endParaRPr lang="ru-RU" b="1" dirty="0">
            <a:solidFill>
              <a:schemeClr val="tx1"/>
            </a:solidFill>
          </a:endParaRPr>
        </a:p>
      </dgm:t>
    </dgm:pt>
    <dgm:pt modelId="{41A08775-8F09-4154-B4C6-6302B048F5AB}" type="parTrans" cxnId="{C4689472-F59B-4BDC-A541-A96E38177968}">
      <dgm:prSet/>
      <dgm:spPr/>
      <dgm:t>
        <a:bodyPr/>
        <a:lstStyle/>
        <a:p>
          <a:endParaRPr lang="ru-RU"/>
        </a:p>
      </dgm:t>
    </dgm:pt>
    <dgm:pt modelId="{76E33829-931C-4FE2-A92B-B5D7238BB770}" type="sibTrans" cxnId="{C4689472-F59B-4BDC-A541-A96E38177968}">
      <dgm:prSet/>
      <dgm:spPr/>
      <dgm:t>
        <a:bodyPr/>
        <a:lstStyle/>
        <a:p>
          <a:endParaRPr lang="ru-RU"/>
        </a:p>
      </dgm:t>
    </dgm:pt>
    <dgm:pt modelId="{C793C7A2-4695-4B43-97B8-6CC54D488275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Рассмотрение и утверждение бюджета</a:t>
          </a:r>
          <a:endParaRPr lang="ru-RU" b="1" dirty="0">
            <a:solidFill>
              <a:schemeClr val="tx1"/>
            </a:solidFill>
          </a:endParaRPr>
        </a:p>
      </dgm:t>
    </dgm:pt>
    <dgm:pt modelId="{0B0E7A4F-8C7F-48FE-ADF3-7726813D4977}" type="parTrans" cxnId="{F82AB9E6-4193-4CD1-B3D2-5B3914FEEA3C}">
      <dgm:prSet/>
      <dgm:spPr/>
      <dgm:t>
        <a:bodyPr/>
        <a:lstStyle/>
        <a:p>
          <a:endParaRPr lang="ru-RU"/>
        </a:p>
      </dgm:t>
    </dgm:pt>
    <dgm:pt modelId="{FDC59CE7-4491-4FDB-9242-3017D3921589}" type="sibTrans" cxnId="{F82AB9E6-4193-4CD1-B3D2-5B3914FEEA3C}">
      <dgm:prSet/>
      <dgm:spPr/>
      <dgm:t>
        <a:bodyPr/>
        <a:lstStyle/>
        <a:p>
          <a:endParaRPr lang="ru-RU"/>
        </a:p>
      </dgm:t>
    </dgm:pt>
    <dgm:pt modelId="{CFCAC9D1-E607-48E5-96C5-BE9D286B9D06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Исполнение бюджета</a:t>
          </a:r>
          <a:endParaRPr lang="ru-RU" b="1" dirty="0">
            <a:solidFill>
              <a:schemeClr val="tx1"/>
            </a:solidFill>
          </a:endParaRPr>
        </a:p>
      </dgm:t>
    </dgm:pt>
    <dgm:pt modelId="{63A2CD08-40C1-4252-995C-290EF6E58598}" type="parTrans" cxnId="{D23AD103-1A9F-4796-B0EB-131570B7DAFB}">
      <dgm:prSet/>
      <dgm:spPr/>
      <dgm:t>
        <a:bodyPr/>
        <a:lstStyle/>
        <a:p>
          <a:endParaRPr lang="ru-RU"/>
        </a:p>
      </dgm:t>
    </dgm:pt>
    <dgm:pt modelId="{55E726F2-741A-48D3-B942-3F417321BEEC}" type="sibTrans" cxnId="{D23AD103-1A9F-4796-B0EB-131570B7DAFB}">
      <dgm:prSet/>
      <dgm:spPr/>
      <dgm:t>
        <a:bodyPr/>
        <a:lstStyle/>
        <a:p>
          <a:endParaRPr lang="ru-RU"/>
        </a:p>
      </dgm:t>
    </dgm:pt>
    <dgm:pt modelId="{B4245F55-2CE3-4A33-9FA4-88852A654B55}" type="pres">
      <dgm:prSet presAssocID="{40C7062F-0411-42FC-93C5-9B5C791797F9}" presName="linearFlow" presStyleCnt="0">
        <dgm:presLayoutVars>
          <dgm:dir/>
          <dgm:resizeHandles val="exact"/>
        </dgm:presLayoutVars>
      </dgm:prSet>
      <dgm:spPr/>
    </dgm:pt>
    <dgm:pt modelId="{D83BC5BC-09AA-4E2D-8973-87408A792799}" type="pres">
      <dgm:prSet presAssocID="{2910FFEF-CC06-4077-B9A9-AAC276E088C4}" presName="composite" presStyleCnt="0"/>
      <dgm:spPr/>
    </dgm:pt>
    <dgm:pt modelId="{EC135D3E-EB7D-4C96-AAF2-41F0DB27FE44}" type="pres">
      <dgm:prSet presAssocID="{2910FFEF-CC06-4077-B9A9-AAC276E088C4}" presName="imgShp" presStyleLbl="fgImgPlace1" presStyleIdx="0" presStyleCnt="3" custScaleX="96782" custScaleY="96782" custLinFactNeighborX="-80250" custLinFactNeighborY="1974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96AE388-512E-41CE-B02F-90709B39F4B7}" type="pres">
      <dgm:prSet presAssocID="{2910FFEF-CC06-4077-B9A9-AAC276E088C4}" presName="txShp" presStyleLbl="node1" presStyleIdx="0" presStyleCnt="3" custScaleX="135319" custScaleY="72317" custLinFactNeighborX="-1024" custLinFactNeighborY="256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C9BD2D-295D-4715-A9C4-D087DB95F6AD}" type="pres">
      <dgm:prSet presAssocID="{76E33829-931C-4FE2-A92B-B5D7238BB770}" presName="spacing" presStyleCnt="0"/>
      <dgm:spPr/>
    </dgm:pt>
    <dgm:pt modelId="{283A0100-7AD1-4456-9E98-ED308615E9F5}" type="pres">
      <dgm:prSet presAssocID="{C793C7A2-4695-4B43-97B8-6CC54D488275}" presName="composite" presStyleCnt="0"/>
      <dgm:spPr/>
    </dgm:pt>
    <dgm:pt modelId="{00BBF4EC-6ABF-49A3-A4B5-2C9FBDFCC2C1}" type="pres">
      <dgm:prSet presAssocID="{C793C7A2-4695-4B43-97B8-6CC54D488275}" presName="imgShp" presStyleLbl="fgImgPlace1" presStyleIdx="1" presStyleCnt="3" custLinFactNeighborX="-80250" custLinFactNeighborY="-473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3A2A3DB-9290-4E39-B9B9-904FBEF12BAF}" type="pres">
      <dgm:prSet presAssocID="{C793C7A2-4695-4B43-97B8-6CC54D488275}" presName="txShp" presStyleLbl="node1" presStyleIdx="1" presStyleCnt="3" custScaleX="135526" custScaleY="72649" custLinFactNeighborX="-920" custLinFactNeighborY="-52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057E94-1EC3-492A-B0B8-2B4C6684DD78}" type="pres">
      <dgm:prSet presAssocID="{FDC59CE7-4491-4FDB-9242-3017D3921589}" presName="spacing" presStyleCnt="0"/>
      <dgm:spPr/>
    </dgm:pt>
    <dgm:pt modelId="{D84D573B-7EC9-46E0-A838-04F4DB74F98E}" type="pres">
      <dgm:prSet presAssocID="{CFCAC9D1-E607-48E5-96C5-BE9D286B9D06}" presName="composite" presStyleCnt="0"/>
      <dgm:spPr/>
    </dgm:pt>
    <dgm:pt modelId="{2C9AB735-3D11-4F03-B289-4606787E8EF9}" type="pres">
      <dgm:prSet presAssocID="{CFCAC9D1-E607-48E5-96C5-BE9D286B9D06}" presName="imgShp" presStyleLbl="fgImgPlace1" presStyleIdx="2" presStyleCnt="3" custScaleX="101203" custScaleY="97343" custLinFactNeighborX="-79648" custLinFactNeighborY="-2921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4BD1A14-9959-4562-9F50-B2069A10E1CE}" type="pres">
      <dgm:prSet presAssocID="{CFCAC9D1-E607-48E5-96C5-BE9D286B9D06}" presName="txShp" presStyleLbl="node1" presStyleIdx="2" presStyleCnt="3" custScaleX="135720" custScaleY="72649" custLinFactNeighborX="-823" custLinFactNeighborY="-283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689472-F59B-4BDC-A541-A96E38177968}" srcId="{40C7062F-0411-42FC-93C5-9B5C791797F9}" destId="{2910FFEF-CC06-4077-B9A9-AAC276E088C4}" srcOrd="0" destOrd="0" parTransId="{41A08775-8F09-4154-B4C6-6302B048F5AB}" sibTransId="{76E33829-931C-4FE2-A92B-B5D7238BB770}"/>
    <dgm:cxn modelId="{B50C9049-C222-499E-8EDB-30E8D40CC0EC}" type="presOf" srcId="{40C7062F-0411-42FC-93C5-9B5C791797F9}" destId="{B4245F55-2CE3-4A33-9FA4-88852A654B55}" srcOrd="0" destOrd="0" presId="urn:microsoft.com/office/officeart/2005/8/layout/vList3"/>
    <dgm:cxn modelId="{99149803-D31B-4CF4-9954-507F5F7C2CDD}" type="presOf" srcId="{CFCAC9D1-E607-48E5-96C5-BE9D286B9D06}" destId="{F4BD1A14-9959-4562-9F50-B2069A10E1CE}" srcOrd="0" destOrd="0" presId="urn:microsoft.com/office/officeart/2005/8/layout/vList3"/>
    <dgm:cxn modelId="{D23AD103-1A9F-4796-B0EB-131570B7DAFB}" srcId="{40C7062F-0411-42FC-93C5-9B5C791797F9}" destId="{CFCAC9D1-E607-48E5-96C5-BE9D286B9D06}" srcOrd="2" destOrd="0" parTransId="{63A2CD08-40C1-4252-995C-290EF6E58598}" sibTransId="{55E726F2-741A-48D3-B942-3F417321BEEC}"/>
    <dgm:cxn modelId="{F82AB9E6-4193-4CD1-B3D2-5B3914FEEA3C}" srcId="{40C7062F-0411-42FC-93C5-9B5C791797F9}" destId="{C793C7A2-4695-4B43-97B8-6CC54D488275}" srcOrd="1" destOrd="0" parTransId="{0B0E7A4F-8C7F-48FE-ADF3-7726813D4977}" sibTransId="{FDC59CE7-4491-4FDB-9242-3017D3921589}"/>
    <dgm:cxn modelId="{516917DE-04D6-47F4-A9E5-3502CAF6A4CF}" type="presOf" srcId="{2910FFEF-CC06-4077-B9A9-AAC276E088C4}" destId="{796AE388-512E-41CE-B02F-90709B39F4B7}" srcOrd="0" destOrd="0" presId="urn:microsoft.com/office/officeart/2005/8/layout/vList3"/>
    <dgm:cxn modelId="{2B5B5D26-5740-4122-BAC9-038754A0B090}" type="presOf" srcId="{C793C7A2-4695-4B43-97B8-6CC54D488275}" destId="{63A2A3DB-9290-4E39-B9B9-904FBEF12BAF}" srcOrd="0" destOrd="0" presId="urn:microsoft.com/office/officeart/2005/8/layout/vList3"/>
    <dgm:cxn modelId="{37186256-28B1-4E21-BD83-35067E5AE1A9}" type="presParOf" srcId="{B4245F55-2CE3-4A33-9FA4-88852A654B55}" destId="{D83BC5BC-09AA-4E2D-8973-87408A792799}" srcOrd="0" destOrd="0" presId="urn:microsoft.com/office/officeart/2005/8/layout/vList3"/>
    <dgm:cxn modelId="{FA2C60B3-B740-4A44-9D33-194367AC60FA}" type="presParOf" srcId="{D83BC5BC-09AA-4E2D-8973-87408A792799}" destId="{EC135D3E-EB7D-4C96-AAF2-41F0DB27FE44}" srcOrd="0" destOrd="0" presId="urn:microsoft.com/office/officeart/2005/8/layout/vList3"/>
    <dgm:cxn modelId="{4F5F73CA-A9FB-4114-A7B8-96FA6CFCA2E1}" type="presParOf" srcId="{D83BC5BC-09AA-4E2D-8973-87408A792799}" destId="{796AE388-512E-41CE-B02F-90709B39F4B7}" srcOrd="1" destOrd="0" presId="urn:microsoft.com/office/officeart/2005/8/layout/vList3"/>
    <dgm:cxn modelId="{BFBEF4E1-5C1F-48FA-92BA-AF62BFD15401}" type="presParOf" srcId="{B4245F55-2CE3-4A33-9FA4-88852A654B55}" destId="{9BC9BD2D-295D-4715-A9C4-D087DB95F6AD}" srcOrd="1" destOrd="0" presId="urn:microsoft.com/office/officeart/2005/8/layout/vList3"/>
    <dgm:cxn modelId="{7EE65982-A430-4DD5-82C1-6E12AE5DFC5B}" type="presParOf" srcId="{B4245F55-2CE3-4A33-9FA4-88852A654B55}" destId="{283A0100-7AD1-4456-9E98-ED308615E9F5}" srcOrd="2" destOrd="0" presId="urn:microsoft.com/office/officeart/2005/8/layout/vList3"/>
    <dgm:cxn modelId="{F2A097E4-723A-4956-9B85-82B919E04056}" type="presParOf" srcId="{283A0100-7AD1-4456-9E98-ED308615E9F5}" destId="{00BBF4EC-6ABF-49A3-A4B5-2C9FBDFCC2C1}" srcOrd="0" destOrd="0" presId="urn:microsoft.com/office/officeart/2005/8/layout/vList3"/>
    <dgm:cxn modelId="{B089D817-D089-4061-88EA-4A146C9B75CF}" type="presParOf" srcId="{283A0100-7AD1-4456-9E98-ED308615E9F5}" destId="{63A2A3DB-9290-4E39-B9B9-904FBEF12BAF}" srcOrd="1" destOrd="0" presId="urn:microsoft.com/office/officeart/2005/8/layout/vList3"/>
    <dgm:cxn modelId="{848573D2-8DE6-4CC6-95B9-7F602B5F0F8D}" type="presParOf" srcId="{B4245F55-2CE3-4A33-9FA4-88852A654B55}" destId="{A0057E94-1EC3-492A-B0B8-2B4C6684DD78}" srcOrd="3" destOrd="0" presId="urn:microsoft.com/office/officeart/2005/8/layout/vList3"/>
    <dgm:cxn modelId="{1684997A-DD17-41B1-B382-04E83DC93DF0}" type="presParOf" srcId="{B4245F55-2CE3-4A33-9FA4-88852A654B55}" destId="{D84D573B-7EC9-46E0-A838-04F4DB74F98E}" srcOrd="4" destOrd="0" presId="urn:microsoft.com/office/officeart/2005/8/layout/vList3"/>
    <dgm:cxn modelId="{6E9BF7F2-6B47-4F69-8157-C28EFBDE9B68}" type="presParOf" srcId="{D84D573B-7EC9-46E0-A838-04F4DB74F98E}" destId="{2C9AB735-3D11-4F03-B289-4606787E8EF9}" srcOrd="0" destOrd="0" presId="urn:microsoft.com/office/officeart/2005/8/layout/vList3"/>
    <dgm:cxn modelId="{FF86848D-EB0B-44D2-95CA-2A78BF354A92}" type="presParOf" srcId="{D84D573B-7EC9-46E0-A838-04F4DB74F98E}" destId="{F4BD1A14-9959-4562-9F50-B2069A10E1C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857B25-D863-4BFC-BD9C-002F769FFC2B}" type="doc">
      <dgm:prSet loTypeId="urn:microsoft.com/office/officeart/2005/8/layout/vList3" loCatId="list" qsTypeId="urn:microsoft.com/office/officeart/2005/8/quickstyle/simple1" qsCatId="simple" csTypeId="urn:microsoft.com/office/officeart/2005/8/colors/accent2_2" csCatId="accent2" phldr="1"/>
      <dgm:spPr/>
    </dgm:pt>
    <dgm:pt modelId="{520206BA-721A-4AB6-AC54-05A228A85BFC}">
      <dgm:prSet phldrT="[Текст]" custT="1"/>
      <dgm:spPr/>
      <dgm:t>
        <a:bodyPr/>
        <a:lstStyle/>
        <a:p>
          <a:r>
            <a:rPr lang="en-US" sz="1800" b="1" dirty="0" smtClean="0">
              <a:solidFill>
                <a:schemeClr val="tx1"/>
              </a:solidFill>
            </a:rPr>
            <a:t>    </a:t>
          </a:r>
          <a:r>
            <a:rPr lang="ru-RU" sz="2400" b="1" dirty="0" smtClean="0">
              <a:solidFill>
                <a:schemeClr val="tx1"/>
              </a:solidFill>
            </a:rPr>
            <a:t>Составление, внешняя проверка, рассмотрение</a:t>
          </a:r>
          <a:endParaRPr lang="en-US" sz="2400" b="1" dirty="0" smtClean="0">
            <a:solidFill>
              <a:schemeClr val="tx1"/>
            </a:solidFill>
          </a:endParaRPr>
        </a:p>
        <a:p>
          <a:r>
            <a:rPr lang="ru-RU" sz="2400" b="1" dirty="0" smtClean="0">
              <a:solidFill>
                <a:schemeClr val="tx1"/>
              </a:solidFill>
            </a:rPr>
            <a:t> и утверждение бюджетной отчётности</a:t>
          </a:r>
          <a:endParaRPr lang="ru-RU" sz="2400" b="1" dirty="0">
            <a:solidFill>
              <a:schemeClr val="tx1"/>
            </a:solidFill>
          </a:endParaRPr>
        </a:p>
      </dgm:t>
    </dgm:pt>
    <dgm:pt modelId="{8A30959A-69C8-4D40-B568-D4852FD6BE9A}" type="parTrans" cxnId="{77B2B41B-41F1-4662-A8B3-034AC06ADA19}">
      <dgm:prSet/>
      <dgm:spPr/>
      <dgm:t>
        <a:bodyPr/>
        <a:lstStyle/>
        <a:p>
          <a:endParaRPr lang="ru-RU"/>
        </a:p>
      </dgm:t>
    </dgm:pt>
    <dgm:pt modelId="{EEB70D73-A5A3-4E55-80C8-C3165A655579}" type="sibTrans" cxnId="{77B2B41B-41F1-4662-A8B3-034AC06ADA19}">
      <dgm:prSet/>
      <dgm:spPr/>
      <dgm:t>
        <a:bodyPr/>
        <a:lstStyle/>
        <a:p>
          <a:endParaRPr lang="ru-RU"/>
        </a:p>
      </dgm:t>
    </dgm:pt>
    <dgm:pt modelId="{42A207E5-6127-4A77-93D3-BF2A38B5566B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Муниципальный финансовый контроль</a:t>
          </a:r>
          <a:endParaRPr lang="ru-RU" b="1" dirty="0">
            <a:solidFill>
              <a:schemeClr val="tx1"/>
            </a:solidFill>
          </a:endParaRPr>
        </a:p>
      </dgm:t>
    </dgm:pt>
    <dgm:pt modelId="{384DAE30-8A1F-4E9C-A074-3D8235652EB0}" type="parTrans" cxnId="{5BB29B95-66A2-42E7-B6B8-BAEA917B2BE2}">
      <dgm:prSet/>
      <dgm:spPr/>
      <dgm:t>
        <a:bodyPr/>
        <a:lstStyle/>
        <a:p>
          <a:endParaRPr lang="ru-RU"/>
        </a:p>
      </dgm:t>
    </dgm:pt>
    <dgm:pt modelId="{B4D32178-8069-4B4A-9E93-12CE49E7776F}" type="sibTrans" cxnId="{5BB29B95-66A2-42E7-B6B8-BAEA917B2BE2}">
      <dgm:prSet/>
      <dgm:spPr/>
      <dgm:t>
        <a:bodyPr/>
        <a:lstStyle/>
        <a:p>
          <a:endParaRPr lang="ru-RU"/>
        </a:p>
      </dgm:t>
    </dgm:pt>
    <dgm:pt modelId="{2253A1E7-92D5-4D6C-839A-EC25EC56560E}" type="pres">
      <dgm:prSet presAssocID="{91857B25-D863-4BFC-BD9C-002F769FFC2B}" presName="linearFlow" presStyleCnt="0">
        <dgm:presLayoutVars>
          <dgm:dir/>
          <dgm:resizeHandles val="exact"/>
        </dgm:presLayoutVars>
      </dgm:prSet>
      <dgm:spPr/>
    </dgm:pt>
    <dgm:pt modelId="{44F0A86A-F04D-493E-B51A-7878F020DB46}" type="pres">
      <dgm:prSet presAssocID="{520206BA-721A-4AB6-AC54-05A228A85BFC}" presName="composite" presStyleCnt="0"/>
      <dgm:spPr/>
    </dgm:pt>
    <dgm:pt modelId="{C757F3E9-F291-40A6-889F-46B55561F2CD}" type="pres">
      <dgm:prSet presAssocID="{520206BA-721A-4AB6-AC54-05A228A85BFC}" presName="imgShp" presStyleLbl="fgImgPlace1" presStyleIdx="0" presStyleCnt="2" custLinFactNeighborX="-78567" custLinFactNeighborY="-2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DCFBED1-5F56-4F6A-826C-3E9B049E1EF1}" type="pres">
      <dgm:prSet presAssocID="{520206BA-721A-4AB6-AC54-05A228A85BFC}" presName="txShp" presStyleLbl="node1" presStyleIdx="0" presStyleCnt="2" custScaleX="135430" custScaleY="69019" custLinFactNeighborX="-1400" custLinFactNeighborY="39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5DD7D6-B26B-4444-9B10-22135B3120F3}" type="pres">
      <dgm:prSet presAssocID="{EEB70D73-A5A3-4E55-80C8-C3165A655579}" presName="spacing" presStyleCnt="0"/>
      <dgm:spPr/>
    </dgm:pt>
    <dgm:pt modelId="{A9F7D424-D0AA-4999-9E41-B0A48D60C28C}" type="pres">
      <dgm:prSet presAssocID="{42A207E5-6127-4A77-93D3-BF2A38B5566B}" presName="composite" presStyleCnt="0"/>
      <dgm:spPr/>
    </dgm:pt>
    <dgm:pt modelId="{634AE918-1A02-442E-AE4C-2654ED271400}" type="pres">
      <dgm:prSet presAssocID="{42A207E5-6127-4A77-93D3-BF2A38B5566B}" presName="imgShp" presStyleLbl="fgImgPlace1" presStyleIdx="1" presStyleCnt="2" custLinFactNeighborX="-78567" custLinFactNeighborY="-2101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35C3895D-97AB-4D60-8C13-4928FFCC56AD}" type="pres">
      <dgm:prSet presAssocID="{42A207E5-6127-4A77-93D3-BF2A38B5566B}" presName="txShp" presStyleLbl="node1" presStyleIdx="1" presStyleCnt="2" custScaleX="138646" custScaleY="67184" custLinFactNeighborX="-3008" custLinFactNeighborY="-200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7B2B41B-41F1-4662-A8B3-034AC06ADA19}" srcId="{91857B25-D863-4BFC-BD9C-002F769FFC2B}" destId="{520206BA-721A-4AB6-AC54-05A228A85BFC}" srcOrd="0" destOrd="0" parTransId="{8A30959A-69C8-4D40-B568-D4852FD6BE9A}" sibTransId="{EEB70D73-A5A3-4E55-80C8-C3165A655579}"/>
    <dgm:cxn modelId="{5BB29B95-66A2-42E7-B6B8-BAEA917B2BE2}" srcId="{91857B25-D863-4BFC-BD9C-002F769FFC2B}" destId="{42A207E5-6127-4A77-93D3-BF2A38B5566B}" srcOrd="1" destOrd="0" parTransId="{384DAE30-8A1F-4E9C-A074-3D8235652EB0}" sibTransId="{B4D32178-8069-4B4A-9E93-12CE49E7776F}"/>
    <dgm:cxn modelId="{43B6A4FC-81A6-4D9E-87F4-351FD2B672E2}" type="presOf" srcId="{520206BA-721A-4AB6-AC54-05A228A85BFC}" destId="{EDCFBED1-5F56-4F6A-826C-3E9B049E1EF1}" srcOrd="0" destOrd="0" presId="urn:microsoft.com/office/officeart/2005/8/layout/vList3"/>
    <dgm:cxn modelId="{98BC56A5-2335-4EAA-AD93-37C421DDBF20}" type="presOf" srcId="{91857B25-D863-4BFC-BD9C-002F769FFC2B}" destId="{2253A1E7-92D5-4D6C-839A-EC25EC56560E}" srcOrd="0" destOrd="0" presId="urn:microsoft.com/office/officeart/2005/8/layout/vList3"/>
    <dgm:cxn modelId="{0B8A3B47-7FD8-4DE7-BAAA-4F240FB72975}" type="presOf" srcId="{42A207E5-6127-4A77-93D3-BF2A38B5566B}" destId="{35C3895D-97AB-4D60-8C13-4928FFCC56AD}" srcOrd="0" destOrd="0" presId="urn:microsoft.com/office/officeart/2005/8/layout/vList3"/>
    <dgm:cxn modelId="{ABF45DB3-7284-43EA-9B47-C9CE8AC070E6}" type="presParOf" srcId="{2253A1E7-92D5-4D6C-839A-EC25EC56560E}" destId="{44F0A86A-F04D-493E-B51A-7878F020DB46}" srcOrd="0" destOrd="0" presId="urn:microsoft.com/office/officeart/2005/8/layout/vList3"/>
    <dgm:cxn modelId="{5B198CA3-366F-4880-8C40-B2F18A9AC7D4}" type="presParOf" srcId="{44F0A86A-F04D-493E-B51A-7878F020DB46}" destId="{C757F3E9-F291-40A6-889F-46B55561F2CD}" srcOrd="0" destOrd="0" presId="urn:microsoft.com/office/officeart/2005/8/layout/vList3"/>
    <dgm:cxn modelId="{5EC87B27-F3CD-4FF1-8EBC-604CE9F4087D}" type="presParOf" srcId="{44F0A86A-F04D-493E-B51A-7878F020DB46}" destId="{EDCFBED1-5F56-4F6A-826C-3E9B049E1EF1}" srcOrd="1" destOrd="0" presId="urn:microsoft.com/office/officeart/2005/8/layout/vList3"/>
    <dgm:cxn modelId="{0CF76EBD-FFBE-4C0D-904C-7FCBE108E1A7}" type="presParOf" srcId="{2253A1E7-92D5-4D6C-839A-EC25EC56560E}" destId="{BD5DD7D6-B26B-4444-9B10-22135B3120F3}" srcOrd="1" destOrd="0" presId="urn:microsoft.com/office/officeart/2005/8/layout/vList3"/>
    <dgm:cxn modelId="{15216E87-5BF8-454A-9002-09B41D101477}" type="presParOf" srcId="{2253A1E7-92D5-4D6C-839A-EC25EC56560E}" destId="{A9F7D424-D0AA-4999-9E41-B0A48D60C28C}" srcOrd="2" destOrd="0" presId="urn:microsoft.com/office/officeart/2005/8/layout/vList3"/>
    <dgm:cxn modelId="{92AA02E8-3CEC-4103-B256-25A78C60A533}" type="presParOf" srcId="{A9F7D424-D0AA-4999-9E41-B0A48D60C28C}" destId="{634AE918-1A02-442E-AE4C-2654ED271400}" srcOrd="0" destOrd="0" presId="urn:microsoft.com/office/officeart/2005/8/layout/vList3"/>
    <dgm:cxn modelId="{411832B8-C3A8-45E4-B050-58CDEB400BFE}" type="presParOf" srcId="{A9F7D424-D0AA-4999-9E41-B0A48D60C28C}" destId="{35C3895D-97AB-4D60-8C13-4928FFCC56A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1BAB129-263B-4CF8-8235-C709A75EC546}" type="doc">
      <dgm:prSet loTypeId="urn:microsoft.com/office/officeart/2005/8/layout/gear1" loCatId="cycle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39FCD630-FD34-4441-AABE-391B14B941C2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Доходы</a:t>
          </a:r>
          <a:endParaRPr lang="ru-RU" sz="2400" b="1" dirty="0">
            <a:solidFill>
              <a:schemeClr val="accent6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7E0C2F89-0DE5-4D6D-92B2-4F849A5F8C7C}" type="parTrans" cxnId="{40C26977-A5CA-47C4-ADAF-66712FF44536}">
      <dgm:prSet/>
      <dgm:spPr/>
      <dgm:t>
        <a:bodyPr/>
        <a:lstStyle/>
        <a:p>
          <a:endParaRPr lang="ru-RU"/>
        </a:p>
      </dgm:t>
    </dgm:pt>
    <dgm:pt modelId="{B461BADF-65D1-461F-83E0-72FB0037F1F3}" type="sibTrans" cxnId="{40C26977-A5CA-47C4-ADAF-66712FF44536}">
      <dgm:prSet/>
      <dgm:spPr/>
      <dgm:t>
        <a:bodyPr/>
        <a:lstStyle/>
        <a:p>
          <a:endParaRPr lang="ru-RU" dirty="0"/>
        </a:p>
      </dgm:t>
    </dgm:pt>
    <dgm:pt modelId="{26E79715-85EB-46A5-94E4-07F5C41362FF}">
      <dgm:prSet phldrT="[Текст]"/>
      <dgm:spPr/>
      <dgm:t>
        <a:bodyPr/>
        <a:lstStyle/>
        <a:p>
          <a:r>
            <a:rPr lang="ru-RU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Расходы</a:t>
          </a:r>
          <a:endParaRPr lang="ru-RU" b="1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0A8826CE-5F9F-4973-81E3-6D6CF2ECC4F6}" type="parTrans" cxnId="{EBE3E113-E1B9-46D4-8D9A-775833E4603C}">
      <dgm:prSet/>
      <dgm:spPr/>
      <dgm:t>
        <a:bodyPr/>
        <a:lstStyle/>
        <a:p>
          <a:endParaRPr lang="ru-RU"/>
        </a:p>
      </dgm:t>
    </dgm:pt>
    <dgm:pt modelId="{A09413AD-24DC-454A-AA05-B7AEF8149ED0}" type="sibTrans" cxnId="{EBE3E113-E1B9-46D4-8D9A-775833E4603C}">
      <dgm:prSet/>
      <dgm:spPr/>
      <dgm:t>
        <a:bodyPr/>
        <a:lstStyle/>
        <a:p>
          <a:endParaRPr lang="ru-RU" dirty="0"/>
        </a:p>
      </dgm:t>
    </dgm:pt>
    <dgm:pt modelId="{3805AE1F-678D-46ED-B18A-6BADD4299807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Источники финансирования дефицита бюджета                                    </a:t>
          </a:r>
          <a:endParaRPr lang="ru-RU" sz="1600" b="1" dirty="0">
            <a:solidFill>
              <a:schemeClr val="accent6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DF567014-1F2D-47EA-8EAA-606B2C2528F3}" type="parTrans" cxnId="{AAE28868-E609-49F5-B624-73E5FF964129}">
      <dgm:prSet/>
      <dgm:spPr/>
      <dgm:t>
        <a:bodyPr/>
        <a:lstStyle/>
        <a:p>
          <a:endParaRPr lang="ru-RU"/>
        </a:p>
      </dgm:t>
    </dgm:pt>
    <dgm:pt modelId="{074A7BA7-E8A4-4C4C-B849-824C0FD1E01E}" type="sibTrans" cxnId="{AAE28868-E609-49F5-B624-73E5FF964129}">
      <dgm:prSet/>
      <dgm:spPr/>
      <dgm:t>
        <a:bodyPr/>
        <a:lstStyle/>
        <a:p>
          <a:endParaRPr lang="ru-RU" dirty="0"/>
        </a:p>
      </dgm:t>
    </dgm:pt>
    <dgm:pt modelId="{81DF3270-7B63-47A7-B4FF-7C1710FFF757}">
      <dgm:prSet/>
      <dgm:spPr/>
      <dgm:t>
        <a:bodyPr/>
        <a:lstStyle/>
        <a:p>
          <a:endParaRPr lang="ru-RU" dirty="0"/>
        </a:p>
      </dgm:t>
    </dgm:pt>
    <dgm:pt modelId="{6F44139F-2ABF-4CF9-AAA9-E8FF3299B7A4}" type="parTrans" cxnId="{76469F35-D941-4993-9772-DDC95C8682A3}">
      <dgm:prSet/>
      <dgm:spPr/>
      <dgm:t>
        <a:bodyPr/>
        <a:lstStyle/>
        <a:p>
          <a:endParaRPr lang="ru-RU"/>
        </a:p>
      </dgm:t>
    </dgm:pt>
    <dgm:pt modelId="{F297A666-75AF-4F82-83D5-1F128392B3F5}" type="sibTrans" cxnId="{76469F35-D941-4993-9772-DDC95C8682A3}">
      <dgm:prSet/>
      <dgm:spPr/>
      <dgm:t>
        <a:bodyPr/>
        <a:lstStyle/>
        <a:p>
          <a:endParaRPr lang="ru-RU"/>
        </a:p>
      </dgm:t>
    </dgm:pt>
    <dgm:pt modelId="{5398C69C-758E-47CB-B9B7-B7FEF93930FE}">
      <dgm:prSet/>
      <dgm:spPr/>
      <dgm:t>
        <a:bodyPr/>
        <a:lstStyle/>
        <a:p>
          <a:endParaRPr lang="ru-RU" dirty="0"/>
        </a:p>
      </dgm:t>
    </dgm:pt>
    <dgm:pt modelId="{BBEF0888-7CDA-410F-981E-C3B8EB950425}" type="parTrans" cxnId="{1E66C9BA-67A9-4EAA-86C9-F8912D3A0BB4}">
      <dgm:prSet/>
      <dgm:spPr/>
      <dgm:t>
        <a:bodyPr/>
        <a:lstStyle/>
        <a:p>
          <a:endParaRPr lang="ru-RU"/>
        </a:p>
      </dgm:t>
    </dgm:pt>
    <dgm:pt modelId="{96D0EFD2-50C6-433A-83A1-5A0DE73CD7C3}" type="sibTrans" cxnId="{1E66C9BA-67A9-4EAA-86C9-F8912D3A0BB4}">
      <dgm:prSet/>
      <dgm:spPr/>
      <dgm:t>
        <a:bodyPr/>
        <a:lstStyle/>
        <a:p>
          <a:endParaRPr lang="ru-RU"/>
        </a:p>
      </dgm:t>
    </dgm:pt>
    <dgm:pt modelId="{129D6F4A-4349-4EE3-B5E2-F7A7798DD925}">
      <dgm:prSet/>
      <dgm:spPr/>
      <dgm:t>
        <a:bodyPr/>
        <a:lstStyle/>
        <a:p>
          <a:endParaRPr lang="ru-RU" dirty="0"/>
        </a:p>
      </dgm:t>
    </dgm:pt>
    <dgm:pt modelId="{31A77258-C4E7-4537-AA95-7535009D0930}" type="parTrans" cxnId="{9151E644-ED02-4510-ABF0-014389BA7B22}">
      <dgm:prSet/>
      <dgm:spPr/>
      <dgm:t>
        <a:bodyPr/>
        <a:lstStyle/>
        <a:p>
          <a:endParaRPr lang="ru-RU"/>
        </a:p>
      </dgm:t>
    </dgm:pt>
    <dgm:pt modelId="{1C3ECF70-A519-4D6D-A215-01538CE1CF7C}" type="sibTrans" cxnId="{9151E644-ED02-4510-ABF0-014389BA7B22}">
      <dgm:prSet/>
      <dgm:spPr/>
      <dgm:t>
        <a:bodyPr/>
        <a:lstStyle/>
        <a:p>
          <a:endParaRPr lang="ru-RU"/>
        </a:p>
      </dgm:t>
    </dgm:pt>
    <dgm:pt modelId="{2A2242ED-7EDC-470D-9144-2BA9D3B77030}">
      <dgm:prSet/>
      <dgm:spPr/>
      <dgm:t>
        <a:bodyPr/>
        <a:lstStyle/>
        <a:p>
          <a:endParaRPr lang="ru-RU" dirty="0"/>
        </a:p>
      </dgm:t>
    </dgm:pt>
    <dgm:pt modelId="{52A16E9B-3CA1-4471-A049-6521085898C0}" type="parTrans" cxnId="{3DC4CFF2-EAE3-4FA7-AF5F-4F4B4041E0F7}">
      <dgm:prSet/>
      <dgm:spPr/>
      <dgm:t>
        <a:bodyPr/>
        <a:lstStyle/>
        <a:p>
          <a:endParaRPr lang="ru-RU"/>
        </a:p>
      </dgm:t>
    </dgm:pt>
    <dgm:pt modelId="{95369BD4-A029-445C-B1E4-552C5529B2F1}" type="sibTrans" cxnId="{3DC4CFF2-EAE3-4FA7-AF5F-4F4B4041E0F7}">
      <dgm:prSet/>
      <dgm:spPr/>
      <dgm:t>
        <a:bodyPr/>
        <a:lstStyle/>
        <a:p>
          <a:endParaRPr lang="ru-RU"/>
        </a:p>
      </dgm:t>
    </dgm:pt>
    <dgm:pt modelId="{0DE057D5-E911-4E9F-949A-5355BB077404}">
      <dgm:prSet/>
      <dgm:spPr/>
      <dgm:t>
        <a:bodyPr/>
        <a:lstStyle/>
        <a:p>
          <a:endParaRPr lang="ru-RU" dirty="0"/>
        </a:p>
      </dgm:t>
    </dgm:pt>
    <dgm:pt modelId="{609F5F7E-0204-4EBB-83E1-1CB9FDB3BFBB}" type="parTrans" cxnId="{9C088B71-139B-4167-89B2-B7E703A08287}">
      <dgm:prSet/>
      <dgm:spPr/>
      <dgm:t>
        <a:bodyPr/>
        <a:lstStyle/>
        <a:p>
          <a:endParaRPr lang="ru-RU"/>
        </a:p>
      </dgm:t>
    </dgm:pt>
    <dgm:pt modelId="{42B87618-07DA-4EB0-A713-74447C613F0A}" type="sibTrans" cxnId="{9C088B71-139B-4167-89B2-B7E703A08287}">
      <dgm:prSet/>
      <dgm:spPr/>
      <dgm:t>
        <a:bodyPr/>
        <a:lstStyle/>
        <a:p>
          <a:endParaRPr lang="ru-RU"/>
        </a:p>
      </dgm:t>
    </dgm:pt>
    <dgm:pt modelId="{02052714-CBC8-406F-BCC1-4E5154C4528D}">
      <dgm:prSet/>
      <dgm:spPr/>
      <dgm:t>
        <a:bodyPr/>
        <a:lstStyle/>
        <a:p>
          <a:endParaRPr lang="ru-RU" dirty="0"/>
        </a:p>
      </dgm:t>
    </dgm:pt>
    <dgm:pt modelId="{F89852A9-B301-4075-9D44-75C4CD16E49B}" type="parTrans" cxnId="{9071AE98-3DDF-4DB5-AD7D-7A714C07900C}">
      <dgm:prSet/>
      <dgm:spPr/>
      <dgm:t>
        <a:bodyPr/>
        <a:lstStyle/>
        <a:p>
          <a:endParaRPr lang="ru-RU"/>
        </a:p>
      </dgm:t>
    </dgm:pt>
    <dgm:pt modelId="{540240A3-BBCF-4FEC-A7AC-5F81A1487B71}" type="sibTrans" cxnId="{9071AE98-3DDF-4DB5-AD7D-7A714C07900C}">
      <dgm:prSet/>
      <dgm:spPr/>
      <dgm:t>
        <a:bodyPr/>
        <a:lstStyle/>
        <a:p>
          <a:endParaRPr lang="ru-RU"/>
        </a:p>
      </dgm:t>
    </dgm:pt>
    <dgm:pt modelId="{597A6CBB-1992-4D79-B167-1CDAE0271DFA}">
      <dgm:prSet/>
      <dgm:spPr/>
      <dgm:t>
        <a:bodyPr/>
        <a:lstStyle/>
        <a:p>
          <a:endParaRPr lang="ru-RU" dirty="0"/>
        </a:p>
      </dgm:t>
    </dgm:pt>
    <dgm:pt modelId="{5FA50843-3042-4DF0-83B7-1412916E3AE5}" type="parTrans" cxnId="{A46C6DFB-5DCD-4265-9198-88DF1712F5C9}">
      <dgm:prSet/>
      <dgm:spPr/>
      <dgm:t>
        <a:bodyPr/>
        <a:lstStyle/>
        <a:p>
          <a:endParaRPr lang="ru-RU"/>
        </a:p>
      </dgm:t>
    </dgm:pt>
    <dgm:pt modelId="{FEDD6D6B-9F93-42EB-BFEF-CB0753257FAC}" type="sibTrans" cxnId="{A46C6DFB-5DCD-4265-9198-88DF1712F5C9}">
      <dgm:prSet/>
      <dgm:spPr/>
      <dgm:t>
        <a:bodyPr/>
        <a:lstStyle/>
        <a:p>
          <a:endParaRPr lang="ru-RU"/>
        </a:p>
      </dgm:t>
    </dgm:pt>
    <dgm:pt modelId="{B2138EAE-C0DF-4C77-A5C0-819C19534C60}">
      <dgm:prSet/>
      <dgm:spPr/>
      <dgm:t>
        <a:bodyPr/>
        <a:lstStyle/>
        <a:p>
          <a:endParaRPr lang="ru-RU" dirty="0"/>
        </a:p>
      </dgm:t>
    </dgm:pt>
    <dgm:pt modelId="{F499BED7-903B-409D-A46A-9F6DAAAEF9F1}" type="parTrans" cxnId="{08981F0C-2516-4969-A681-978303BB4E59}">
      <dgm:prSet/>
      <dgm:spPr/>
      <dgm:t>
        <a:bodyPr/>
        <a:lstStyle/>
        <a:p>
          <a:endParaRPr lang="ru-RU"/>
        </a:p>
      </dgm:t>
    </dgm:pt>
    <dgm:pt modelId="{A09A2D1A-E06A-40BC-BBEE-6B0A45A7B2F1}" type="sibTrans" cxnId="{08981F0C-2516-4969-A681-978303BB4E59}">
      <dgm:prSet/>
      <dgm:spPr/>
      <dgm:t>
        <a:bodyPr/>
        <a:lstStyle/>
        <a:p>
          <a:endParaRPr lang="ru-RU"/>
        </a:p>
      </dgm:t>
    </dgm:pt>
    <dgm:pt modelId="{8454BEC1-A50E-4613-9E8D-B905F0B3B587}">
      <dgm:prSet/>
      <dgm:spPr/>
      <dgm:t>
        <a:bodyPr/>
        <a:lstStyle/>
        <a:p>
          <a:endParaRPr lang="ru-RU" dirty="0"/>
        </a:p>
      </dgm:t>
    </dgm:pt>
    <dgm:pt modelId="{C2D2635E-5B9D-4C95-B679-EAE913E10854}" type="parTrans" cxnId="{00258229-CCCA-42B2-9017-AF8B1DA71D6F}">
      <dgm:prSet/>
      <dgm:spPr/>
      <dgm:t>
        <a:bodyPr/>
        <a:lstStyle/>
        <a:p>
          <a:endParaRPr lang="ru-RU"/>
        </a:p>
      </dgm:t>
    </dgm:pt>
    <dgm:pt modelId="{FCBE6A42-1BCF-4203-954A-7149E00913D8}" type="sibTrans" cxnId="{00258229-CCCA-42B2-9017-AF8B1DA71D6F}">
      <dgm:prSet/>
      <dgm:spPr/>
      <dgm:t>
        <a:bodyPr/>
        <a:lstStyle/>
        <a:p>
          <a:endParaRPr lang="ru-RU"/>
        </a:p>
      </dgm:t>
    </dgm:pt>
    <dgm:pt modelId="{B14AD2F8-F668-4206-B91F-A6942052CEDC}">
      <dgm:prSet/>
      <dgm:spPr/>
      <dgm:t>
        <a:bodyPr/>
        <a:lstStyle/>
        <a:p>
          <a:endParaRPr lang="ru-RU" dirty="0"/>
        </a:p>
      </dgm:t>
    </dgm:pt>
    <dgm:pt modelId="{BA529682-ED47-4C38-8A56-19BE187C497B}" type="parTrans" cxnId="{52360784-555F-4902-8978-575C9FA9248A}">
      <dgm:prSet/>
      <dgm:spPr/>
      <dgm:t>
        <a:bodyPr/>
        <a:lstStyle/>
        <a:p>
          <a:endParaRPr lang="ru-RU"/>
        </a:p>
      </dgm:t>
    </dgm:pt>
    <dgm:pt modelId="{75181DE7-7884-462A-B767-041D5B12ED94}" type="sibTrans" cxnId="{52360784-555F-4902-8978-575C9FA9248A}">
      <dgm:prSet/>
      <dgm:spPr/>
      <dgm:t>
        <a:bodyPr/>
        <a:lstStyle/>
        <a:p>
          <a:endParaRPr lang="ru-RU"/>
        </a:p>
      </dgm:t>
    </dgm:pt>
    <dgm:pt modelId="{860B451B-13A8-4E06-826A-B56340CADA43}">
      <dgm:prSet/>
      <dgm:spPr/>
      <dgm:t>
        <a:bodyPr/>
        <a:lstStyle/>
        <a:p>
          <a:endParaRPr lang="ru-RU" dirty="0"/>
        </a:p>
      </dgm:t>
    </dgm:pt>
    <dgm:pt modelId="{E738A771-DF9A-4046-974F-28BD82BDFE54}" type="parTrans" cxnId="{8B1FE7C8-1E2C-4FE3-B6E8-253AB865BE94}">
      <dgm:prSet/>
      <dgm:spPr/>
      <dgm:t>
        <a:bodyPr/>
        <a:lstStyle/>
        <a:p>
          <a:endParaRPr lang="ru-RU"/>
        </a:p>
      </dgm:t>
    </dgm:pt>
    <dgm:pt modelId="{3F0836A8-6171-4951-AB49-54BE82132A55}" type="sibTrans" cxnId="{8B1FE7C8-1E2C-4FE3-B6E8-253AB865BE94}">
      <dgm:prSet/>
      <dgm:spPr/>
      <dgm:t>
        <a:bodyPr/>
        <a:lstStyle/>
        <a:p>
          <a:endParaRPr lang="ru-RU"/>
        </a:p>
      </dgm:t>
    </dgm:pt>
    <dgm:pt modelId="{3206A75B-A093-4078-B243-A8D747041E5C}">
      <dgm:prSet/>
      <dgm:spPr/>
      <dgm:t>
        <a:bodyPr/>
        <a:lstStyle/>
        <a:p>
          <a:endParaRPr lang="ru-RU" dirty="0"/>
        </a:p>
      </dgm:t>
    </dgm:pt>
    <dgm:pt modelId="{41B4D03C-4739-455C-8298-5DF8FC603474}" type="parTrans" cxnId="{2885077E-0ADC-4F35-8397-284AB01C7948}">
      <dgm:prSet/>
      <dgm:spPr/>
      <dgm:t>
        <a:bodyPr/>
        <a:lstStyle/>
        <a:p>
          <a:endParaRPr lang="ru-RU"/>
        </a:p>
      </dgm:t>
    </dgm:pt>
    <dgm:pt modelId="{597C16EA-5CBE-4FF7-9D39-2AF24CB8C5A0}" type="sibTrans" cxnId="{2885077E-0ADC-4F35-8397-284AB01C7948}">
      <dgm:prSet/>
      <dgm:spPr/>
      <dgm:t>
        <a:bodyPr/>
        <a:lstStyle/>
        <a:p>
          <a:endParaRPr lang="ru-RU"/>
        </a:p>
      </dgm:t>
    </dgm:pt>
    <dgm:pt modelId="{E3BEBEB0-2B3E-4A2E-AEFD-4C4BA581EF01}">
      <dgm:prSet/>
      <dgm:spPr/>
      <dgm:t>
        <a:bodyPr/>
        <a:lstStyle/>
        <a:p>
          <a:endParaRPr lang="ru-RU" dirty="0"/>
        </a:p>
      </dgm:t>
    </dgm:pt>
    <dgm:pt modelId="{AF3EFE9C-EA22-4938-871C-9656CECC4C18}" type="parTrans" cxnId="{E6F38301-22DA-436E-AAD1-B96106115C06}">
      <dgm:prSet/>
      <dgm:spPr/>
      <dgm:t>
        <a:bodyPr/>
        <a:lstStyle/>
        <a:p>
          <a:endParaRPr lang="ru-RU"/>
        </a:p>
      </dgm:t>
    </dgm:pt>
    <dgm:pt modelId="{1C355FB2-BF8C-4BD8-B2CD-69A03F9B18FE}" type="sibTrans" cxnId="{E6F38301-22DA-436E-AAD1-B96106115C06}">
      <dgm:prSet/>
      <dgm:spPr/>
      <dgm:t>
        <a:bodyPr/>
        <a:lstStyle/>
        <a:p>
          <a:endParaRPr lang="ru-RU"/>
        </a:p>
      </dgm:t>
    </dgm:pt>
    <dgm:pt modelId="{6DF194E5-364C-47D3-960B-3BDA9D949558}" type="pres">
      <dgm:prSet presAssocID="{11BAB129-263B-4CF8-8235-C709A75EC546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359AE32-0819-46FE-AA97-B08D1EC16E52}" type="pres">
      <dgm:prSet presAssocID="{39FCD630-FD34-4441-AABE-391B14B941C2}" presName="gear1" presStyleLbl="node1" presStyleIdx="0" presStyleCnt="3" custScaleX="81595" custScaleY="55929" custLinFactY="-7275" custLinFactNeighborX="-20016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242587-1D35-4E6D-A165-5CDAB5B07F36}" type="pres">
      <dgm:prSet presAssocID="{39FCD630-FD34-4441-AABE-391B14B941C2}" presName="gear1srcNode" presStyleLbl="node1" presStyleIdx="0" presStyleCnt="3"/>
      <dgm:spPr/>
      <dgm:t>
        <a:bodyPr/>
        <a:lstStyle/>
        <a:p>
          <a:endParaRPr lang="ru-RU"/>
        </a:p>
      </dgm:t>
    </dgm:pt>
    <dgm:pt modelId="{1F5BCA83-C93C-435C-80CB-3180C82B01CD}" type="pres">
      <dgm:prSet presAssocID="{39FCD630-FD34-4441-AABE-391B14B941C2}" presName="gear1dstNode" presStyleLbl="node1" presStyleIdx="0" presStyleCnt="3"/>
      <dgm:spPr/>
      <dgm:t>
        <a:bodyPr/>
        <a:lstStyle/>
        <a:p>
          <a:endParaRPr lang="ru-RU"/>
        </a:p>
      </dgm:t>
    </dgm:pt>
    <dgm:pt modelId="{A2DB6930-ABED-4F1E-AA38-672EF21FFD37}" type="pres">
      <dgm:prSet presAssocID="{26E79715-85EB-46A5-94E4-07F5C41362FF}" presName="gear2" presStyleLbl="node1" presStyleIdx="1" presStyleCnt="3" custScaleX="94115" custScaleY="89148" custLinFactX="47636" custLinFactNeighborX="100000" custLinFactNeighborY="129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173BB4-4B1B-464F-B47E-73752BC002D4}" type="pres">
      <dgm:prSet presAssocID="{26E79715-85EB-46A5-94E4-07F5C41362FF}" presName="gear2srcNode" presStyleLbl="node1" presStyleIdx="1" presStyleCnt="3"/>
      <dgm:spPr/>
      <dgm:t>
        <a:bodyPr/>
        <a:lstStyle/>
        <a:p>
          <a:endParaRPr lang="ru-RU"/>
        </a:p>
      </dgm:t>
    </dgm:pt>
    <dgm:pt modelId="{8D217C7F-86DC-4F5D-B658-967585799497}" type="pres">
      <dgm:prSet presAssocID="{26E79715-85EB-46A5-94E4-07F5C41362FF}" presName="gear2dstNode" presStyleLbl="node1" presStyleIdx="1" presStyleCnt="3"/>
      <dgm:spPr/>
      <dgm:t>
        <a:bodyPr/>
        <a:lstStyle/>
        <a:p>
          <a:endParaRPr lang="ru-RU"/>
        </a:p>
      </dgm:t>
    </dgm:pt>
    <dgm:pt modelId="{684F63F7-5917-4244-86E3-D06266455465}" type="pres">
      <dgm:prSet presAssocID="{3805AE1F-678D-46ED-B18A-6BADD4299807}" presName="gear3" presStyleLbl="node1" presStyleIdx="2" presStyleCnt="3" custScaleX="102712" custScaleY="94735" custLinFactY="6476" custLinFactNeighborX="-45492" custLinFactNeighborY="100000"/>
      <dgm:spPr/>
      <dgm:t>
        <a:bodyPr/>
        <a:lstStyle/>
        <a:p>
          <a:endParaRPr lang="ru-RU"/>
        </a:p>
      </dgm:t>
    </dgm:pt>
    <dgm:pt modelId="{AF95A00B-EC82-4B94-BDA1-976BDF767A74}" type="pres">
      <dgm:prSet presAssocID="{3805AE1F-678D-46ED-B18A-6BADD4299807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DE1F13-F03D-43CF-9860-9A52322E6830}" type="pres">
      <dgm:prSet presAssocID="{3805AE1F-678D-46ED-B18A-6BADD4299807}" presName="gear3srcNode" presStyleLbl="node1" presStyleIdx="2" presStyleCnt="3"/>
      <dgm:spPr/>
      <dgm:t>
        <a:bodyPr/>
        <a:lstStyle/>
        <a:p>
          <a:endParaRPr lang="ru-RU"/>
        </a:p>
      </dgm:t>
    </dgm:pt>
    <dgm:pt modelId="{68C8878B-3236-4B6F-9FF6-00E00243682B}" type="pres">
      <dgm:prSet presAssocID="{3805AE1F-678D-46ED-B18A-6BADD4299807}" presName="gear3dstNode" presStyleLbl="node1" presStyleIdx="2" presStyleCnt="3"/>
      <dgm:spPr/>
      <dgm:t>
        <a:bodyPr/>
        <a:lstStyle/>
        <a:p>
          <a:endParaRPr lang="ru-RU"/>
        </a:p>
      </dgm:t>
    </dgm:pt>
    <dgm:pt modelId="{6728597D-B836-4259-A697-0B9A0D018B77}" type="pres">
      <dgm:prSet presAssocID="{B461BADF-65D1-461F-83E0-72FB0037F1F3}" presName="connector1" presStyleLbl="sibTrans2D1" presStyleIdx="0" presStyleCnt="3" custAng="21232066" custScaleX="52720" custScaleY="48509" custLinFactNeighborX="32448" custLinFactNeighborY="-31360"/>
      <dgm:spPr/>
      <dgm:t>
        <a:bodyPr/>
        <a:lstStyle/>
        <a:p>
          <a:endParaRPr lang="ru-RU"/>
        </a:p>
      </dgm:t>
    </dgm:pt>
    <dgm:pt modelId="{9F3245EB-576C-47EC-BE03-78917B1978BE}" type="pres">
      <dgm:prSet presAssocID="{A09413AD-24DC-454A-AA05-B7AEF8149ED0}" presName="connector2" presStyleLbl="sibTrans2D1" presStyleIdx="1" presStyleCnt="3" custAng="7219669" custFlipHor="1" custScaleX="99526" custScaleY="105626" custLinFactNeighborX="2334" custLinFactNeighborY="51414"/>
      <dgm:spPr/>
      <dgm:t>
        <a:bodyPr/>
        <a:lstStyle/>
        <a:p>
          <a:endParaRPr lang="ru-RU"/>
        </a:p>
      </dgm:t>
    </dgm:pt>
    <dgm:pt modelId="{B4275FB2-A037-436D-A3E6-8BA47DA7A7B1}" type="pres">
      <dgm:prSet presAssocID="{074A7BA7-E8A4-4C4C-B849-824C0FD1E01E}" presName="connector3" presStyleLbl="sibTrans2D1" presStyleIdx="2" presStyleCnt="3" custAng="18607360" custScaleX="153991" custScaleY="92699" custLinFactNeighborX="22523" custLinFactNeighborY="-44531"/>
      <dgm:spPr/>
      <dgm:t>
        <a:bodyPr/>
        <a:lstStyle/>
        <a:p>
          <a:endParaRPr lang="ru-RU"/>
        </a:p>
      </dgm:t>
    </dgm:pt>
  </dgm:ptLst>
  <dgm:cxnLst>
    <dgm:cxn modelId="{20F478B9-65B5-49BD-A101-86B05C9DD55C}" type="presOf" srcId="{3805AE1F-678D-46ED-B18A-6BADD4299807}" destId="{68C8878B-3236-4B6F-9FF6-00E00243682B}" srcOrd="3" destOrd="0" presId="urn:microsoft.com/office/officeart/2005/8/layout/gear1"/>
    <dgm:cxn modelId="{5CD74043-E03D-4231-8811-43FC83FD864B}" type="presOf" srcId="{26E79715-85EB-46A5-94E4-07F5C41362FF}" destId="{A2DB6930-ABED-4F1E-AA38-672EF21FFD37}" srcOrd="0" destOrd="0" presId="urn:microsoft.com/office/officeart/2005/8/layout/gear1"/>
    <dgm:cxn modelId="{9071AE98-3DDF-4DB5-AD7D-7A714C07900C}" srcId="{11BAB129-263B-4CF8-8235-C709A75EC546}" destId="{02052714-CBC8-406F-BCC1-4E5154C4528D}" srcOrd="8" destOrd="0" parTransId="{F89852A9-B301-4075-9D44-75C4CD16E49B}" sibTransId="{540240A3-BBCF-4FEC-A7AC-5F81A1487B71}"/>
    <dgm:cxn modelId="{EB0A3061-7440-43C9-8D60-C86D9AFB0D48}" type="presOf" srcId="{B461BADF-65D1-461F-83E0-72FB0037F1F3}" destId="{6728597D-B836-4259-A697-0B9A0D018B77}" srcOrd="0" destOrd="0" presId="urn:microsoft.com/office/officeart/2005/8/layout/gear1"/>
    <dgm:cxn modelId="{ACAA2BED-FA21-46F5-8E75-C5FF43C01E5E}" type="presOf" srcId="{26E79715-85EB-46A5-94E4-07F5C41362FF}" destId="{8D217C7F-86DC-4F5D-B658-967585799497}" srcOrd="2" destOrd="0" presId="urn:microsoft.com/office/officeart/2005/8/layout/gear1"/>
    <dgm:cxn modelId="{20EBC75C-D1BE-4A69-9ACA-DEAF4E5CF07F}" type="presOf" srcId="{3805AE1F-678D-46ED-B18A-6BADD4299807}" destId="{684F63F7-5917-4244-86E3-D06266455465}" srcOrd="0" destOrd="0" presId="urn:microsoft.com/office/officeart/2005/8/layout/gear1"/>
    <dgm:cxn modelId="{80ED39BC-6CB4-4A1B-B065-EE5B1EF9A2CA}" type="presOf" srcId="{A09413AD-24DC-454A-AA05-B7AEF8149ED0}" destId="{9F3245EB-576C-47EC-BE03-78917B1978BE}" srcOrd="0" destOrd="0" presId="urn:microsoft.com/office/officeart/2005/8/layout/gear1"/>
    <dgm:cxn modelId="{387FCA94-05BA-4281-AF68-07CC709EEB14}" type="presOf" srcId="{26E79715-85EB-46A5-94E4-07F5C41362FF}" destId="{BC173BB4-4B1B-464F-B47E-73752BC002D4}" srcOrd="1" destOrd="0" presId="urn:microsoft.com/office/officeart/2005/8/layout/gear1"/>
    <dgm:cxn modelId="{3DC4CFF2-EAE3-4FA7-AF5F-4F4B4041E0F7}" srcId="{11BAB129-263B-4CF8-8235-C709A75EC546}" destId="{2A2242ED-7EDC-470D-9144-2BA9D3B77030}" srcOrd="6" destOrd="0" parTransId="{52A16E9B-3CA1-4471-A049-6521085898C0}" sibTransId="{95369BD4-A029-445C-B1E4-552C5529B2F1}"/>
    <dgm:cxn modelId="{A51985E1-FAC6-4E8C-AD53-52EC763B1E46}" type="presOf" srcId="{074A7BA7-E8A4-4C4C-B849-824C0FD1E01E}" destId="{B4275FB2-A037-436D-A3E6-8BA47DA7A7B1}" srcOrd="0" destOrd="0" presId="urn:microsoft.com/office/officeart/2005/8/layout/gear1"/>
    <dgm:cxn modelId="{9151E644-ED02-4510-ABF0-014389BA7B22}" srcId="{11BAB129-263B-4CF8-8235-C709A75EC546}" destId="{129D6F4A-4349-4EE3-B5E2-F7A7798DD925}" srcOrd="5" destOrd="0" parTransId="{31A77258-C4E7-4537-AA95-7535009D0930}" sibTransId="{1C3ECF70-A519-4D6D-A215-01538CE1CF7C}"/>
    <dgm:cxn modelId="{8B1FE7C8-1E2C-4FE3-B6E8-253AB865BE94}" srcId="{11BAB129-263B-4CF8-8235-C709A75EC546}" destId="{860B451B-13A8-4E06-826A-B56340CADA43}" srcOrd="13" destOrd="0" parTransId="{E738A771-DF9A-4046-974F-28BD82BDFE54}" sibTransId="{3F0836A8-6171-4951-AB49-54BE82132A55}"/>
    <dgm:cxn modelId="{E6F38301-22DA-436E-AAD1-B96106115C06}" srcId="{11BAB129-263B-4CF8-8235-C709A75EC546}" destId="{E3BEBEB0-2B3E-4A2E-AEFD-4C4BA581EF01}" srcOrd="15" destOrd="0" parTransId="{AF3EFE9C-EA22-4938-871C-9656CECC4C18}" sibTransId="{1C355FB2-BF8C-4BD8-B2CD-69A03F9B18FE}"/>
    <dgm:cxn modelId="{B2F8560E-9108-430F-A886-221D6E2B1B6B}" type="presOf" srcId="{39FCD630-FD34-4441-AABE-391B14B941C2}" destId="{1F5BCA83-C93C-435C-80CB-3180C82B01CD}" srcOrd="2" destOrd="0" presId="urn:microsoft.com/office/officeart/2005/8/layout/gear1"/>
    <dgm:cxn modelId="{06F57B05-7D89-4ECF-BA0D-CF75F829EE22}" type="presOf" srcId="{3805AE1F-678D-46ED-B18A-6BADD4299807}" destId="{AF95A00B-EC82-4B94-BDA1-976BDF767A74}" srcOrd="1" destOrd="0" presId="urn:microsoft.com/office/officeart/2005/8/layout/gear1"/>
    <dgm:cxn modelId="{52360784-555F-4902-8978-575C9FA9248A}" srcId="{11BAB129-263B-4CF8-8235-C709A75EC546}" destId="{B14AD2F8-F668-4206-B91F-A6942052CEDC}" srcOrd="12" destOrd="0" parTransId="{BA529682-ED47-4C38-8A56-19BE187C497B}" sibTransId="{75181DE7-7884-462A-B767-041D5B12ED94}"/>
    <dgm:cxn modelId="{76469F35-D941-4993-9772-DDC95C8682A3}" srcId="{11BAB129-263B-4CF8-8235-C709A75EC546}" destId="{81DF3270-7B63-47A7-B4FF-7C1710FFF757}" srcOrd="3" destOrd="0" parTransId="{6F44139F-2ABF-4CF9-AAA9-E8FF3299B7A4}" sibTransId="{F297A666-75AF-4F82-83D5-1F128392B3F5}"/>
    <dgm:cxn modelId="{1E66C9BA-67A9-4EAA-86C9-F8912D3A0BB4}" srcId="{11BAB129-263B-4CF8-8235-C709A75EC546}" destId="{5398C69C-758E-47CB-B9B7-B7FEF93930FE}" srcOrd="4" destOrd="0" parTransId="{BBEF0888-7CDA-410F-981E-C3B8EB950425}" sibTransId="{96D0EFD2-50C6-433A-83A1-5A0DE73CD7C3}"/>
    <dgm:cxn modelId="{00258229-CCCA-42B2-9017-AF8B1DA71D6F}" srcId="{11BAB129-263B-4CF8-8235-C709A75EC546}" destId="{8454BEC1-A50E-4613-9E8D-B905F0B3B587}" srcOrd="11" destOrd="0" parTransId="{C2D2635E-5B9D-4C95-B679-EAE913E10854}" sibTransId="{FCBE6A42-1BCF-4203-954A-7149E00913D8}"/>
    <dgm:cxn modelId="{A46C6DFB-5DCD-4265-9198-88DF1712F5C9}" srcId="{11BAB129-263B-4CF8-8235-C709A75EC546}" destId="{597A6CBB-1992-4D79-B167-1CDAE0271DFA}" srcOrd="9" destOrd="0" parTransId="{5FA50843-3042-4DF0-83B7-1412916E3AE5}" sibTransId="{FEDD6D6B-9F93-42EB-BFEF-CB0753257FAC}"/>
    <dgm:cxn modelId="{1C2A5897-33DA-48A2-8475-1C4D6E7A3300}" type="presOf" srcId="{39FCD630-FD34-4441-AABE-391B14B941C2}" destId="{D2242587-1D35-4E6D-A165-5CDAB5B07F36}" srcOrd="1" destOrd="0" presId="urn:microsoft.com/office/officeart/2005/8/layout/gear1"/>
    <dgm:cxn modelId="{5F1E9133-C950-4D09-9F32-1F63B4C339F7}" type="presOf" srcId="{11BAB129-263B-4CF8-8235-C709A75EC546}" destId="{6DF194E5-364C-47D3-960B-3BDA9D949558}" srcOrd="0" destOrd="0" presId="urn:microsoft.com/office/officeart/2005/8/layout/gear1"/>
    <dgm:cxn modelId="{9C088B71-139B-4167-89B2-B7E703A08287}" srcId="{11BAB129-263B-4CF8-8235-C709A75EC546}" destId="{0DE057D5-E911-4E9F-949A-5355BB077404}" srcOrd="7" destOrd="0" parTransId="{609F5F7E-0204-4EBB-83E1-1CB9FDB3BFBB}" sibTransId="{42B87618-07DA-4EB0-A713-74447C613F0A}"/>
    <dgm:cxn modelId="{40C26977-A5CA-47C4-ADAF-66712FF44536}" srcId="{11BAB129-263B-4CF8-8235-C709A75EC546}" destId="{39FCD630-FD34-4441-AABE-391B14B941C2}" srcOrd="0" destOrd="0" parTransId="{7E0C2F89-0DE5-4D6D-92B2-4F849A5F8C7C}" sibTransId="{B461BADF-65D1-461F-83E0-72FB0037F1F3}"/>
    <dgm:cxn modelId="{A5C7C964-030F-4AE3-9EAA-4675713DB016}" type="presOf" srcId="{39FCD630-FD34-4441-AABE-391B14B941C2}" destId="{8359AE32-0819-46FE-AA97-B08D1EC16E52}" srcOrd="0" destOrd="0" presId="urn:microsoft.com/office/officeart/2005/8/layout/gear1"/>
    <dgm:cxn modelId="{AAE28868-E609-49F5-B624-73E5FF964129}" srcId="{11BAB129-263B-4CF8-8235-C709A75EC546}" destId="{3805AE1F-678D-46ED-B18A-6BADD4299807}" srcOrd="2" destOrd="0" parTransId="{DF567014-1F2D-47EA-8EAA-606B2C2528F3}" sibTransId="{074A7BA7-E8A4-4C4C-B849-824C0FD1E01E}"/>
    <dgm:cxn modelId="{3E0FABCD-1C72-453D-BA5E-69DB8AB2F5EA}" type="presOf" srcId="{3805AE1F-678D-46ED-B18A-6BADD4299807}" destId="{6BDE1F13-F03D-43CF-9860-9A52322E6830}" srcOrd="2" destOrd="0" presId="urn:microsoft.com/office/officeart/2005/8/layout/gear1"/>
    <dgm:cxn modelId="{2885077E-0ADC-4F35-8397-284AB01C7948}" srcId="{11BAB129-263B-4CF8-8235-C709A75EC546}" destId="{3206A75B-A093-4078-B243-A8D747041E5C}" srcOrd="14" destOrd="0" parTransId="{41B4D03C-4739-455C-8298-5DF8FC603474}" sibTransId="{597C16EA-5CBE-4FF7-9D39-2AF24CB8C5A0}"/>
    <dgm:cxn modelId="{08981F0C-2516-4969-A681-978303BB4E59}" srcId="{11BAB129-263B-4CF8-8235-C709A75EC546}" destId="{B2138EAE-C0DF-4C77-A5C0-819C19534C60}" srcOrd="10" destOrd="0" parTransId="{F499BED7-903B-409D-A46A-9F6DAAAEF9F1}" sibTransId="{A09A2D1A-E06A-40BC-BBEE-6B0A45A7B2F1}"/>
    <dgm:cxn modelId="{EBE3E113-E1B9-46D4-8D9A-775833E4603C}" srcId="{11BAB129-263B-4CF8-8235-C709A75EC546}" destId="{26E79715-85EB-46A5-94E4-07F5C41362FF}" srcOrd="1" destOrd="0" parTransId="{0A8826CE-5F9F-4973-81E3-6D6CF2ECC4F6}" sibTransId="{A09413AD-24DC-454A-AA05-B7AEF8149ED0}"/>
    <dgm:cxn modelId="{0C572234-CE72-4024-A857-0E06922FB337}" type="presParOf" srcId="{6DF194E5-364C-47D3-960B-3BDA9D949558}" destId="{8359AE32-0819-46FE-AA97-B08D1EC16E52}" srcOrd="0" destOrd="0" presId="urn:microsoft.com/office/officeart/2005/8/layout/gear1"/>
    <dgm:cxn modelId="{79B22464-CD3B-4990-8808-224290B4BA37}" type="presParOf" srcId="{6DF194E5-364C-47D3-960B-3BDA9D949558}" destId="{D2242587-1D35-4E6D-A165-5CDAB5B07F36}" srcOrd="1" destOrd="0" presId="urn:microsoft.com/office/officeart/2005/8/layout/gear1"/>
    <dgm:cxn modelId="{E27FF004-E52D-47D6-B24A-6E6E66CCD1A7}" type="presParOf" srcId="{6DF194E5-364C-47D3-960B-3BDA9D949558}" destId="{1F5BCA83-C93C-435C-80CB-3180C82B01CD}" srcOrd="2" destOrd="0" presId="urn:microsoft.com/office/officeart/2005/8/layout/gear1"/>
    <dgm:cxn modelId="{0AD78770-3BC5-4B7F-9FC7-D8A3E3BEB046}" type="presParOf" srcId="{6DF194E5-364C-47D3-960B-3BDA9D949558}" destId="{A2DB6930-ABED-4F1E-AA38-672EF21FFD37}" srcOrd="3" destOrd="0" presId="urn:microsoft.com/office/officeart/2005/8/layout/gear1"/>
    <dgm:cxn modelId="{1B64F0AF-FCB3-4164-808C-0FE2FF0141E8}" type="presParOf" srcId="{6DF194E5-364C-47D3-960B-3BDA9D949558}" destId="{BC173BB4-4B1B-464F-B47E-73752BC002D4}" srcOrd="4" destOrd="0" presId="urn:microsoft.com/office/officeart/2005/8/layout/gear1"/>
    <dgm:cxn modelId="{BD76EB28-E444-4A7A-8818-D0D9B524FC80}" type="presParOf" srcId="{6DF194E5-364C-47D3-960B-3BDA9D949558}" destId="{8D217C7F-86DC-4F5D-B658-967585799497}" srcOrd="5" destOrd="0" presId="urn:microsoft.com/office/officeart/2005/8/layout/gear1"/>
    <dgm:cxn modelId="{0C1E7C99-4F6B-4E79-8F88-6569CCFD91F6}" type="presParOf" srcId="{6DF194E5-364C-47D3-960B-3BDA9D949558}" destId="{684F63F7-5917-4244-86E3-D06266455465}" srcOrd="6" destOrd="0" presId="urn:microsoft.com/office/officeart/2005/8/layout/gear1"/>
    <dgm:cxn modelId="{24BE7285-DD30-455E-87B6-D17117692801}" type="presParOf" srcId="{6DF194E5-364C-47D3-960B-3BDA9D949558}" destId="{AF95A00B-EC82-4B94-BDA1-976BDF767A74}" srcOrd="7" destOrd="0" presId="urn:microsoft.com/office/officeart/2005/8/layout/gear1"/>
    <dgm:cxn modelId="{56381EA6-B003-4F02-9A70-8A1D019EE750}" type="presParOf" srcId="{6DF194E5-364C-47D3-960B-3BDA9D949558}" destId="{6BDE1F13-F03D-43CF-9860-9A52322E6830}" srcOrd="8" destOrd="0" presId="urn:microsoft.com/office/officeart/2005/8/layout/gear1"/>
    <dgm:cxn modelId="{53E9A91F-226C-4952-884E-D3F6B5C6ECC4}" type="presParOf" srcId="{6DF194E5-364C-47D3-960B-3BDA9D949558}" destId="{68C8878B-3236-4B6F-9FF6-00E00243682B}" srcOrd="9" destOrd="0" presId="urn:microsoft.com/office/officeart/2005/8/layout/gear1"/>
    <dgm:cxn modelId="{BDE1E316-E939-4E15-AFA7-EFE7D6F79C15}" type="presParOf" srcId="{6DF194E5-364C-47D3-960B-3BDA9D949558}" destId="{6728597D-B836-4259-A697-0B9A0D018B77}" srcOrd="10" destOrd="0" presId="urn:microsoft.com/office/officeart/2005/8/layout/gear1"/>
    <dgm:cxn modelId="{EE1DD988-68F1-4B4C-B30D-4AB865A1AAD8}" type="presParOf" srcId="{6DF194E5-364C-47D3-960B-3BDA9D949558}" destId="{9F3245EB-576C-47EC-BE03-78917B1978BE}" srcOrd="11" destOrd="0" presId="urn:microsoft.com/office/officeart/2005/8/layout/gear1"/>
    <dgm:cxn modelId="{AD5AD7F7-F5AF-4088-A1BC-7A5DB11CBB87}" type="presParOf" srcId="{6DF194E5-364C-47D3-960B-3BDA9D949558}" destId="{B4275FB2-A037-436D-A3E6-8BA47DA7A7B1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984290E-AF0E-4AB4-AD8D-C9F22D4F1AB4}" type="doc">
      <dgm:prSet loTypeId="urn:microsoft.com/office/officeart/2005/8/layout/hList1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DAB06A22-9422-43EB-BCA3-2ED64A18B356}">
      <dgm:prSet phldrT="[Текст]"/>
      <dgm:spPr/>
      <dgm:t>
        <a:bodyPr/>
        <a:lstStyle/>
        <a:p>
          <a:r>
            <a:rPr lang="ru-RU" dirty="0" smtClean="0"/>
            <a:t>Налоговые доходы</a:t>
          </a:r>
          <a:endParaRPr lang="ru-RU" dirty="0"/>
        </a:p>
      </dgm:t>
    </dgm:pt>
    <dgm:pt modelId="{26F4BF50-F842-4A2D-9C0E-E3D49143EB5B}" type="parTrans" cxnId="{E11C2A54-071F-4384-8F45-D29DD7F3F2C3}">
      <dgm:prSet/>
      <dgm:spPr/>
      <dgm:t>
        <a:bodyPr/>
        <a:lstStyle/>
        <a:p>
          <a:endParaRPr lang="ru-RU"/>
        </a:p>
      </dgm:t>
    </dgm:pt>
    <dgm:pt modelId="{A42B9A55-5B79-4096-82A4-5546681C29AC}" type="sibTrans" cxnId="{E11C2A54-071F-4384-8F45-D29DD7F3F2C3}">
      <dgm:prSet/>
      <dgm:spPr/>
      <dgm:t>
        <a:bodyPr/>
        <a:lstStyle/>
        <a:p>
          <a:endParaRPr lang="ru-RU"/>
        </a:p>
      </dgm:t>
    </dgm:pt>
    <dgm:pt modelId="{256FDB2B-10AA-4041-A5E5-0498549EF486}">
      <dgm:prSet phldrT="[Текст]" custT="1"/>
      <dgm:spPr/>
      <dgm:t>
        <a:bodyPr/>
        <a:lstStyle/>
        <a:p>
          <a:endParaRPr lang="ru-RU" sz="1600" dirty="0"/>
        </a:p>
      </dgm:t>
    </dgm:pt>
    <dgm:pt modelId="{F142A33A-14AE-4E04-802D-0DB5B7CD4AF9}" type="parTrans" cxnId="{58EA1F5C-32FD-4213-A395-8318672A4B15}">
      <dgm:prSet/>
      <dgm:spPr/>
      <dgm:t>
        <a:bodyPr/>
        <a:lstStyle/>
        <a:p>
          <a:endParaRPr lang="ru-RU"/>
        </a:p>
      </dgm:t>
    </dgm:pt>
    <dgm:pt modelId="{415770A8-7E31-41F4-8F34-17206315AEB6}" type="sibTrans" cxnId="{58EA1F5C-32FD-4213-A395-8318672A4B15}">
      <dgm:prSet/>
      <dgm:spPr/>
      <dgm:t>
        <a:bodyPr/>
        <a:lstStyle/>
        <a:p>
          <a:endParaRPr lang="ru-RU"/>
        </a:p>
      </dgm:t>
    </dgm:pt>
    <dgm:pt modelId="{8657BE62-870E-4F96-9B06-A19C1C4B458D}">
      <dgm:prSet phldrT="[Текст]"/>
      <dgm:spPr/>
      <dgm:t>
        <a:bodyPr/>
        <a:lstStyle/>
        <a:p>
          <a:r>
            <a:rPr lang="ru-RU" dirty="0" smtClean="0"/>
            <a:t>Неналоговые доходы</a:t>
          </a:r>
          <a:endParaRPr lang="ru-RU" dirty="0"/>
        </a:p>
      </dgm:t>
    </dgm:pt>
    <dgm:pt modelId="{43202BDA-1117-46C6-BC82-9A87BC4CF1F5}" type="parTrans" cxnId="{DF07721A-618D-44E9-8470-FA04376368B9}">
      <dgm:prSet/>
      <dgm:spPr/>
      <dgm:t>
        <a:bodyPr/>
        <a:lstStyle/>
        <a:p>
          <a:endParaRPr lang="ru-RU"/>
        </a:p>
      </dgm:t>
    </dgm:pt>
    <dgm:pt modelId="{C3CC5A77-4E96-4775-AB99-2C2598ECFD0F}" type="sibTrans" cxnId="{DF07721A-618D-44E9-8470-FA04376368B9}">
      <dgm:prSet/>
      <dgm:spPr/>
      <dgm:t>
        <a:bodyPr/>
        <a:lstStyle/>
        <a:p>
          <a:endParaRPr lang="ru-RU"/>
        </a:p>
      </dgm:t>
    </dgm:pt>
    <dgm:pt modelId="{1D28E7CF-5DA2-4B4A-98B3-029092CF4BA3}">
      <dgm:prSet phldrT="[Текст]"/>
      <dgm:spPr/>
      <dgm:t>
        <a:bodyPr/>
        <a:lstStyle/>
        <a:p>
          <a:r>
            <a:rPr lang="ru-RU" dirty="0" smtClean="0"/>
            <a:t>Поступления доходов от использования государственного (муниципального) имущества, от платных услуг, оказываемых бюджетными учреждениями, штрафных санкций за нарушение законодательства, иных неналоговых платежей</a:t>
          </a:r>
          <a:endParaRPr lang="ru-RU" dirty="0"/>
        </a:p>
      </dgm:t>
    </dgm:pt>
    <dgm:pt modelId="{A14CFA87-00A7-4420-84FE-9388EB10FC2D}" type="parTrans" cxnId="{6EF5EDB3-6FCC-467A-B420-3859CAB26A4D}">
      <dgm:prSet/>
      <dgm:spPr/>
      <dgm:t>
        <a:bodyPr/>
        <a:lstStyle/>
        <a:p>
          <a:endParaRPr lang="ru-RU"/>
        </a:p>
      </dgm:t>
    </dgm:pt>
    <dgm:pt modelId="{44DFB365-D3AB-42FB-AE1C-B0BB97F96D57}" type="sibTrans" cxnId="{6EF5EDB3-6FCC-467A-B420-3859CAB26A4D}">
      <dgm:prSet/>
      <dgm:spPr/>
      <dgm:t>
        <a:bodyPr/>
        <a:lstStyle/>
        <a:p>
          <a:endParaRPr lang="ru-RU"/>
        </a:p>
      </dgm:t>
    </dgm:pt>
    <dgm:pt modelId="{9BB6A718-B96A-46E4-8FC7-BF2D19EBAED9}">
      <dgm:prSet phldrT="[Текст]"/>
      <dgm:spPr/>
      <dgm:t>
        <a:bodyPr/>
        <a:lstStyle/>
        <a:p>
          <a:r>
            <a:rPr lang="ru-RU" dirty="0" smtClean="0"/>
            <a:t>Безвозмездные поступления</a:t>
          </a:r>
          <a:endParaRPr lang="ru-RU" dirty="0"/>
        </a:p>
      </dgm:t>
    </dgm:pt>
    <dgm:pt modelId="{2C8B5DC5-E2A1-4C4C-B241-E2765F57F14A}" type="parTrans" cxnId="{E065585F-750A-48D5-8D63-C5A83913685F}">
      <dgm:prSet/>
      <dgm:spPr/>
      <dgm:t>
        <a:bodyPr/>
        <a:lstStyle/>
        <a:p>
          <a:endParaRPr lang="ru-RU"/>
        </a:p>
      </dgm:t>
    </dgm:pt>
    <dgm:pt modelId="{F78DC7B6-60E6-45C2-8950-583E7F5C5CD2}" type="sibTrans" cxnId="{E065585F-750A-48D5-8D63-C5A83913685F}">
      <dgm:prSet/>
      <dgm:spPr/>
      <dgm:t>
        <a:bodyPr/>
        <a:lstStyle/>
        <a:p>
          <a:endParaRPr lang="ru-RU"/>
        </a:p>
      </dgm:t>
    </dgm:pt>
    <dgm:pt modelId="{AACF09CF-5B30-48E2-8E0C-0E1CCD80FFC1}">
      <dgm:prSet phldrT="[Текст]"/>
      <dgm:spPr/>
      <dgm:t>
        <a:bodyPr/>
        <a:lstStyle/>
        <a:p>
          <a:r>
            <a:rPr lang="ru-RU" dirty="0" smtClean="0"/>
            <a:t>Поступления доходов в виде финансовой помощи, полученной от других уровней бюджетной системы РФ (межбюджетные трансферты), безвозмездные поступления от организаций и граждан</a:t>
          </a:r>
          <a:endParaRPr lang="ru-RU" dirty="0"/>
        </a:p>
      </dgm:t>
    </dgm:pt>
    <dgm:pt modelId="{D58757EB-1CBE-4B2C-BF10-7B82E26D1901}" type="parTrans" cxnId="{664CAD15-1E43-4A1B-BA6F-4CBA3E1B38AF}">
      <dgm:prSet/>
      <dgm:spPr/>
      <dgm:t>
        <a:bodyPr/>
        <a:lstStyle/>
        <a:p>
          <a:endParaRPr lang="ru-RU"/>
        </a:p>
      </dgm:t>
    </dgm:pt>
    <dgm:pt modelId="{D7CEDB40-7C51-4808-B492-5251553D9CA7}" type="sibTrans" cxnId="{664CAD15-1E43-4A1B-BA6F-4CBA3E1B38AF}">
      <dgm:prSet/>
      <dgm:spPr/>
      <dgm:t>
        <a:bodyPr/>
        <a:lstStyle/>
        <a:p>
          <a:endParaRPr lang="ru-RU"/>
        </a:p>
      </dgm:t>
    </dgm:pt>
    <dgm:pt modelId="{3F2DBE50-3CAE-40CC-9012-EDFA2D9387D6}">
      <dgm:prSet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Поступления от уплаты налогов, установленных Налоговым кодексом РФ:</a:t>
          </a:r>
        </a:p>
      </dgm:t>
    </dgm:pt>
    <dgm:pt modelId="{5F5C63BF-C5C1-4CFB-96F8-8D1A2324AA4C}" type="parTrans" cxnId="{981476BF-4CDC-4137-BE79-A20E68E2676D}">
      <dgm:prSet/>
      <dgm:spPr/>
      <dgm:t>
        <a:bodyPr/>
        <a:lstStyle/>
        <a:p>
          <a:endParaRPr lang="ru-RU"/>
        </a:p>
      </dgm:t>
    </dgm:pt>
    <dgm:pt modelId="{FB13121A-531A-4526-96A6-478C900504D7}" type="sibTrans" cxnId="{981476BF-4CDC-4137-BE79-A20E68E2676D}">
      <dgm:prSet/>
      <dgm:spPr/>
      <dgm:t>
        <a:bodyPr/>
        <a:lstStyle/>
        <a:p>
          <a:endParaRPr lang="ru-RU"/>
        </a:p>
      </dgm:t>
    </dgm:pt>
    <dgm:pt modelId="{D26FF304-FD7B-45D8-83AA-8D1A8C82A0E2}">
      <dgm:prSet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Акцизы на нефтепродукты – по нормативу ; </a:t>
          </a:r>
        </a:p>
      </dgm:t>
    </dgm:pt>
    <dgm:pt modelId="{2A545137-C808-4621-BABD-F9F08D470109}" type="parTrans" cxnId="{11B479B9-C7B6-4A0E-B164-B54D2DF025CE}">
      <dgm:prSet/>
      <dgm:spPr/>
      <dgm:t>
        <a:bodyPr/>
        <a:lstStyle/>
        <a:p>
          <a:endParaRPr lang="ru-RU"/>
        </a:p>
      </dgm:t>
    </dgm:pt>
    <dgm:pt modelId="{25025337-918A-49AA-A764-E57FE38359CA}" type="sibTrans" cxnId="{11B479B9-C7B6-4A0E-B164-B54D2DF025CE}">
      <dgm:prSet/>
      <dgm:spPr/>
      <dgm:t>
        <a:bodyPr/>
        <a:lstStyle/>
        <a:p>
          <a:endParaRPr lang="ru-RU"/>
        </a:p>
      </dgm:t>
    </dgm:pt>
    <dgm:pt modelId="{4471CF57-982F-453E-828E-45103FA5771D}">
      <dgm:prSet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Земельный налог – 100%; </a:t>
          </a:r>
        </a:p>
      </dgm:t>
    </dgm:pt>
    <dgm:pt modelId="{E0053A40-DE88-4331-89F3-A3F7C7AAD415}" type="parTrans" cxnId="{6A86C425-EDF0-4005-A157-DF021EE70178}">
      <dgm:prSet/>
      <dgm:spPr/>
      <dgm:t>
        <a:bodyPr/>
        <a:lstStyle/>
        <a:p>
          <a:endParaRPr lang="ru-RU"/>
        </a:p>
      </dgm:t>
    </dgm:pt>
    <dgm:pt modelId="{DB6F2E07-A810-4D2D-9D80-D9952F8CC6BE}" type="sibTrans" cxnId="{6A86C425-EDF0-4005-A157-DF021EE70178}">
      <dgm:prSet/>
      <dgm:spPr/>
      <dgm:t>
        <a:bodyPr/>
        <a:lstStyle/>
        <a:p>
          <a:endParaRPr lang="ru-RU"/>
        </a:p>
      </dgm:t>
    </dgm:pt>
    <dgm:pt modelId="{871C2DF9-A7CD-4C3F-A946-CEB607E0274A}">
      <dgm:prSet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Налог на имущество физических лиц – 100%; </a:t>
          </a:r>
        </a:p>
      </dgm:t>
    </dgm:pt>
    <dgm:pt modelId="{44754337-8CA7-4F98-AB1E-A709B47A095C}" type="parTrans" cxnId="{3F78BCAE-585A-421E-8808-1B8B092A1585}">
      <dgm:prSet/>
      <dgm:spPr/>
      <dgm:t>
        <a:bodyPr/>
        <a:lstStyle/>
        <a:p>
          <a:endParaRPr lang="ru-RU"/>
        </a:p>
      </dgm:t>
    </dgm:pt>
    <dgm:pt modelId="{28D4D7E7-FBBC-4E7B-86F4-94C7722DEC47}" type="sibTrans" cxnId="{3F78BCAE-585A-421E-8808-1B8B092A1585}">
      <dgm:prSet/>
      <dgm:spPr/>
      <dgm:t>
        <a:bodyPr/>
        <a:lstStyle/>
        <a:p>
          <a:endParaRPr lang="ru-RU"/>
        </a:p>
      </dgm:t>
    </dgm:pt>
    <dgm:pt modelId="{8ABED5CD-993F-40A1-B0E7-EFE108F31616}">
      <dgm:prSet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Единый сельхозналог–50%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04964134-4D2E-4D45-A814-E7699D9A7E28}" type="parTrans" cxnId="{D215DE50-6FD6-4EB3-A79D-E2897C7CE224}">
      <dgm:prSet/>
      <dgm:spPr/>
      <dgm:t>
        <a:bodyPr/>
        <a:lstStyle/>
        <a:p>
          <a:endParaRPr lang="ru-RU"/>
        </a:p>
      </dgm:t>
    </dgm:pt>
    <dgm:pt modelId="{02DE0DD8-634E-457C-95E5-70BED5F52C9D}" type="sibTrans" cxnId="{D215DE50-6FD6-4EB3-A79D-E2897C7CE224}">
      <dgm:prSet/>
      <dgm:spPr/>
      <dgm:t>
        <a:bodyPr/>
        <a:lstStyle/>
        <a:p>
          <a:endParaRPr lang="ru-RU"/>
        </a:p>
      </dgm:t>
    </dgm:pt>
    <dgm:pt modelId="{41E89773-10AE-48FA-BA64-A0D89A129AEF}">
      <dgm:prSet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Налог на доходы  физических лиц – 13%; </a:t>
          </a:r>
        </a:p>
      </dgm:t>
    </dgm:pt>
    <dgm:pt modelId="{FF17ACCD-959B-459A-B6BD-916072FFAE12}" type="parTrans" cxnId="{EEA21F47-2F6E-43BA-96CC-E99598094AD8}">
      <dgm:prSet/>
      <dgm:spPr/>
      <dgm:t>
        <a:bodyPr/>
        <a:lstStyle/>
        <a:p>
          <a:endParaRPr lang="ru-RU"/>
        </a:p>
      </dgm:t>
    </dgm:pt>
    <dgm:pt modelId="{2AD3F96A-47DF-497C-A2DF-47B432880E22}" type="sibTrans" cxnId="{EEA21F47-2F6E-43BA-96CC-E99598094AD8}">
      <dgm:prSet/>
      <dgm:spPr/>
      <dgm:t>
        <a:bodyPr/>
        <a:lstStyle/>
        <a:p>
          <a:endParaRPr lang="ru-RU"/>
        </a:p>
      </dgm:t>
    </dgm:pt>
    <dgm:pt modelId="{83D83E65-C4EA-479B-9D14-B2DEE20B0EF4}" type="pres">
      <dgm:prSet presAssocID="{2984290E-AF0E-4AB4-AD8D-C9F22D4F1AB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3E5B80D-0234-4B7D-A92A-31566210782E}" type="pres">
      <dgm:prSet presAssocID="{DAB06A22-9422-43EB-BCA3-2ED64A18B356}" presName="composite" presStyleCnt="0"/>
      <dgm:spPr/>
    </dgm:pt>
    <dgm:pt modelId="{E5D394E5-B227-4C0F-955D-E1F143F07BD1}" type="pres">
      <dgm:prSet presAssocID="{DAB06A22-9422-43EB-BCA3-2ED64A18B356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890C2D-A269-471E-A66C-C5775931DCB3}" type="pres">
      <dgm:prSet presAssocID="{DAB06A22-9422-43EB-BCA3-2ED64A18B356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A71331-8388-4830-A07B-16E72325330C}" type="pres">
      <dgm:prSet presAssocID="{A42B9A55-5B79-4096-82A4-5546681C29AC}" presName="space" presStyleCnt="0"/>
      <dgm:spPr/>
    </dgm:pt>
    <dgm:pt modelId="{08B1C31E-C740-446F-A8E9-40B3B2E456DC}" type="pres">
      <dgm:prSet presAssocID="{8657BE62-870E-4F96-9B06-A19C1C4B458D}" presName="composite" presStyleCnt="0"/>
      <dgm:spPr/>
    </dgm:pt>
    <dgm:pt modelId="{B097D9EA-DE1B-4FE0-9B00-9C26E569D18E}" type="pres">
      <dgm:prSet presAssocID="{8657BE62-870E-4F96-9B06-A19C1C4B458D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784D50-828D-4D07-AB5B-A65CD47CD2E7}" type="pres">
      <dgm:prSet presAssocID="{8657BE62-870E-4F96-9B06-A19C1C4B458D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889EBD-F570-45FF-9E7D-39EFB20EF520}" type="pres">
      <dgm:prSet presAssocID="{C3CC5A77-4E96-4775-AB99-2C2598ECFD0F}" presName="space" presStyleCnt="0"/>
      <dgm:spPr/>
    </dgm:pt>
    <dgm:pt modelId="{0FB4133C-2993-4308-9DF8-A8F4F5EB959C}" type="pres">
      <dgm:prSet presAssocID="{9BB6A718-B96A-46E4-8FC7-BF2D19EBAED9}" presName="composite" presStyleCnt="0"/>
      <dgm:spPr/>
    </dgm:pt>
    <dgm:pt modelId="{F8DA8C2C-14F4-4CA0-82C1-958376FD8D3F}" type="pres">
      <dgm:prSet presAssocID="{9BB6A718-B96A-46E4-8FC7-BF2D19EBAED9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A76E86-370B-41B0-8364-E84DC2FFEA25}" type="pres">
      <dgm:prSet presAssocID="{9BB6A718-B96A-46E4-8FC7-BF2D19EBAED9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D204D57-EB3E-4C6D-929A-0974A9EA1E6B}" type="presOf" srcId="{4471CF57-982F-453E-828E-45103FA5771D}" destId="{59890C2D-A269-471E-A66C-C5775931DCB3}" srcOrd="0" destOrd="4" presId="urn:microsoft.com/office/officeart/2005/8/layout/hList1"/>
    <dgm:cxn modelId="{EEDB2270-8012-47CE-A207-43D76AA0DE02}" type="presOf" srcId="{8657BE62-870E-4F96-9B06-A19C1C4B458D}" destId="{B097D9EA-DE1B-4FE0-9B00-9C26E569D18E}" srcOrd="0" destOrd="0" presId="urn:microsoft.com/office/officeart/2005/8/layout/hList1"/>
    <dgm:cxn modelId="{6F57E59A-9A31-400A-90F0-FEF9F8A518CB}" type="presOf" srcId="{1D28E7CF-5DA2-4B4A-98B3-029092CF4BA3}" destId="{DA784D50-828D-4D07-AB5B-A65CD47CD2E7}" srcOrd="0" destOrd="0" presId="urn:microsoft.com/office/officeart/2005/8/layout/hList1"/>
    <dgm:cxn modelId="{15694D2C-0F0D-400B-95F4-819020B947DE}" type="presOf" srcId="{8ABED5CD-993F-40A1-B0E7-EFE108F31616}" destId="{59890C2D-A269-471E-A66C-C5775931DCB3}" srcOrd="0" destOrd="6" presId="urn:microsoft.com/office/officeart/2005/8/layout/hList1"/>
    <dgm:cxn modelId="{339B05F6-5777-4C65-87AA-AD338ABA1D25}" type="presOf" srcId="{256FDB2B-10AA-4041-A5E5-0498549EF486}" destId="{59890C2D-A269-471E-A66C-C5775931DCB3}" srcOrd="0" destOrd="0" presId="urn:microsoft.com/office/officeart/2005/8/layout/hList1"/>
    <dgm:cxn modelId="{AC3DF969-57FF-4094-A485-D52D733E6CA8}" type="presOf" srcId="{3F2DBE50-3CAE-40CC-9012-EDFA2D9387D6}" destId="{59890C2D-A269-471E-A66C-C5775931DCB3}" srcOrd="0" destOrd="1" presId="urn:microsoft.com/office/officeart/2005/8/layout/hList1"/>
    <dgm:cxn modelId="{D215DE50-6FD6-4EB3-A79D-E2897C7CE224}" srcId="{DAB06A22-9422-43EB-BCA3-2ED64A18B356}" destId="{8ABED5CD-993F-40A1-B0E7-EFE108F31616}" srcOrd="6" destOrd="0" parTransId="{04964134-4D2E-4D45-A814-E7699D9A7E28}" sibTransId="{02DE0DD8-634E-457C-95E5-70BED5F52C9D}"/>
    <dgm:cxn modelId="{EEA21F47-2F6E-43BA-96CC-E99598094AD8}" srcId="{DAB06A22-9422-43EB-BCA3-2ED64A18B356}" destId="{41E89773-10AE-48FA-BA64-A0D89A129AEF}" srcOrd="2" destOrd="0" parTransId="{FF17ACCD-959B-459A-B6BD-916072FFAE12}" sibTransId="{2AD3F96A-47DF-497C-A2DF-47B432880E22}"/>
    <dgm:cxn modelId="{337C7DE1-AEA1-4026-BA4E-AEE97AF6BA40}" type="presOf" srcId="{DAB06A22-9422-43EB-BCA3-2ED64A18B356}" destId="{E5D394E5-B227-4C0F-955D-E1F143F07BD1}" srcOrd="0" destOrd="0" presId="urn:microsoft.com/office/officeart/2005/8/layout/hList1"/>
    <dgm:cxn modelId="{3F78BCAE-585A-421E-8808-1B8B092A1585}" srcId="{DAB06A22-9422-43EB-BCA3-2ED64A18B356}" destId="{871C2DF9-A7CD-4C3F-A946-CEB607E0274A}" srcOrd="5" destOrd="0" parTransId="{44754337-8CA7-4F98-AB1E-A709B47A095C}" sibTransId="{28D4D7E7-FBBC-4E7B-86F4-94C7722DEC47}"/>
    <dgm:cxn modelId="{AA0B14B1-1B50-4648-A102-20C8F7CA388C}" type="presOf" srcId="{9BB6A718-B96A-46E4-8FC7-BF2D19EBAED9}" destId="{F8DA8C2C-14F4-4CA0-82C1-958376FD8D3F}" srcOrd="0" destOrd="0" presId="urn:microsoft.com/office/officeart/2005/8/layout/hList1"/>
    <dgm:cxn modelId="{E11C2A54-071F-4384-8F45-D29DD7F3F2C3}" srcId="{2984290E-AF0E-4AB4-AD8D-C9F22D4F1AB4}" destId="{DAB06A22-9422-43EB-BCA3-2ED64A18B356}" srcOrd="0" destOrd="0" parTransId="{26F4BF50-F842-4A2D-9C0E-E3D49143EB5B}" sibTransId="{A42B9A55-5B79-4096-82A4-5546681C29AC}"/>
    <dgm:cxn modelId="{E065585F-750A-48D5-8D63-C5A83913685F}" srcId="{2984290E-AF0E-4AB4-AD8D-C9F22D4F1AB4}" destId="{9BB6A718-B96A-46E4-8FC7-BF2D19EBAED9}" srcOrd="2" destOrd="0" parTransId="{2C8B5DC5-E2A1-4C4C-B241-E2765F57F14A}" sibTransId="{F78DC7B6-60E6-45C2-8950-583E7F5C5CD2}"/>
    <dgm:cxn modelId="{981476BF-4CDC-4137-BE79-A20E68E2676D}" srcId="{DAB06A22-9422-43EB-BCA3-2ED64A18B356}" destId="{3F2DBE50-3CAE-40CC-9012-EDFA2D9387D6}" srcOrd="1" destOrd="0" parTransId="{5F5C63BF-C5C1-4CFB-96F8-8D1A2324AA4C}" sibTransId="{FB13121A-531A-4526-96A6-478C900504D7}"/>
    <dgm:cxn modelId="{DF07721A-618D-44E9-8470-FA04376368B9}" srcId="{2984290E-AF0E-4AB4-AD8D-C9F22D4F1AB4}" destId="{8657BE62-870E-4F96-9B06-A19C1C4B458D}" srcOrd="1" destOrd="0" parTransId="{43202BDA-1117-46C6-BC82-9A87BC4CF1F5}" sibTransId="{C3CC5A77-4E96-4775-AB99-2C2598ECFD0F}"/>
    <dgm:cxn modelId="{39E15405-E715-492C-A450-96FA2C8338F0}" type="presOf" srcId="{D26FF304-FD7B-45D8-83AA-8D1A8C82A0E2}" destId="{59890C2D-A269-471E-A66C-C5775931DCB3}" srcOrd="0" destOrd="3" presId="urn:microsoft.com/office/officeart/2005/8/layout/hList1"/>
    <dgm:cxn modelId="{1CDFD2BC-D2F2-4CB8-BD14-A81D9ECC8F67}" type="presOf" srcId="{871C2DF9-A7CD-4C3F-A946-CEB607E0274A}" destId="{59890C2D-A269-471E-A66C-C5775931DCB3}" srcOrd="0" destOrd="5" presId="urn:microsoft.com/office/officeart/2005/8/layout/hList1"/>
    <dgm:cxn modelId="{6EF5EDB3-6FCC-467A-B420-3859CAB26A4D}" srcId="{8657BE62-870E-4F96-9B06-A19C1C4B458D}" destId="{1D28E7CF-5DA2-4B4A-98B3-029092CF4BA3}" srcOrd="0" destOrd="0" parTransId="{A14CFA87-00A7-4420-84FE-9388EB10FC2D}" sibTransId="{44DFB365-D3AB-42FB-AE1C-B0BB97F96D57}"/>
    <dgm:cxn modelId="{11B479B9-C7B6-4A0E-B164-B54D2DF025CE}" srcId="{DAB06A22-9422-43EB-BCA3-2ED64A18B356}" destId="{D26FF304-FD7B-45D8-83AA-8D1A8C82A0E2}" srcOrd="3" destOrd="0" parTransId="{2A545137-C808-4621-BABD-F9F08D470109}" sibTransId="{25025337-918A-49AA-A764-E57FE38359CA}"/>
    <dgm:cxn modelId="{5D146718-F656-40FD-96EC-B4EBBDF975A8}" type="presOf" srcId="{AACF09CF-5B30-48E2-8E0C-0E1CCD80FFC1}" destId="{31A76E86-370B-41B0-8364-E84DC2FFEA25}" srcOrd="0" destOrd="0" presId="urn:microsoft.com/office/officeart/2005/8/layout/hList1"/>
    <dgm:cxn modelId="{A1004157-7FD5-4B9C-9AB3-A7F8C96ACCF5}" type="presOf" srcId="{41E89773-10AE-48FA-BA64-A0D89A129AEF}" destId="{59890C2D-A269-471E-A66C-C5775931DCB3}" srcOrd="0" destOrd="2" presId="urn:microsoft.com/office/officeart/2005/8/layout/hList1"/>
    <dgm:cxn modelId="{4DB0829E-4F11-41F6-BC38-A3A0F0E150D3}" type="presOf" srcId="{2984290E-AF0E-4AB4-AD8D-C9F22D4F1AB4}" destId="{83D83E65-C4EA-479B-9D14-B2DEE20B0EF4}" srcOrd="0" destOrd="0" presId="urn:microsoft.com/office/officeart/2005/8/layout/hList1"/>
    <dgm:cxn modelId="{664CAD15-1E43-4A1B-BA6F-4CBA3E1B38AF}" srcId="{9BB6A718-B96A-46E4-8FC7-BF2D19EBAED9}" destId="{AACF09CF-5B30-48E2-8E0C-0E1CCD80FFC1}" srcOrd="0" destOrd="0" parTransId="{D58757EB-1CBE-4B2C-BF10-7B82E26D1901}" sibTransId="{D7CEDB40-7C51-4808-B492-5251553D9CA7}"/>
    <dgm:cxn modelId="{58EA1F5C-32FD-4213-A395-8318672A4B15}" srcId="{DAB06A22-9422-43EB-BCA3-2ED64A18B356}" destId="{256FDB2B-10AA-4041-A5E5-0498549EF486}" srcOrd="0" destOrd="0" parTransId="{F142A33A-14AE-4E04-802D-0DB5B7CD4AF9}" sibTransId="{415770A8-7E31-41F4-8F34-17206315AEB6}"/>
    <dgm:cxn modelId="{6A86C425-EDF0-4005-A157-DF021EE70178}" srcId="{DAB06A22-9422-43EB-BCA3-2ED64A18B356}" destId="{4471CF57-982F-453E-828E-45103FA5771D}" srcOrd="4" destOrd="0" parTransId="{E0053A40-DE88-4331-89F3-A3F7C7AAD415}" sibTransId="{DB6F2E07-A810-4D2D-9D80-D9952F8CC6BE}"/>
    <dgm:cxn modelId="{E6350A7B-F2EC-49B1-91EA-F4A4F05A73F6}" type="presParOf" srcId="{83D83E65-C4EA-479B-9D14-B2DEE20B0EF4}" destId="{83E5B80D-0234-4B7D-A92A-31566210782E}" srcOrd="0" destOrd="0" presId="urn:microsoft.com/office/officeart/2005/8/layout/hList1"/>
    <dgm:cxn modelId="{4AB8B1AA-2966-4C98-929F-9BFCBCF242CD}" type="presParOf" srcId="{83E5B80D-0234-4B7D-A92A-31566210782E}" destId="{E5D394E5-B227-4C0F-955D-E1F143F07BD1}" srcOrd="0" destOrd="0" presId="urn:microsoft.com/office/officeart/2005/8/layout/hList1"/>
    <dgm:cxn modelId="{6DC98F25-0B41-4474-B049-1026A4364200}" type="presParOf" srcId="{83E5B80D-0234-4B7D-A92A-31566210782E}" destId="{59890C2D-A269-471E-A66C-C5775931DCB3}" srcOrd="1" destOrd="0" presId="urn:microsoft.com/office/officeart/2005/8/layout/hList1"/>
    <dgm:cxn modelId="{717E0F13-9F18-4159-B6D3-DBB51AE47679}" type="presParOf" srcId="{83D83E65-C4EA-479B-9D14-B2DEE20B0EF4}" destId="{FCA71331-8388-4830-A07B-16E72325330C}" srcOrd="1" destOrd="0" presId="urn:microsoft.com/office/officeart/2005/8/layout/hList1"/>
    <dgm:cxn modelId="{4F8B38D4-9847-4E9F-BF2F-CAB7299E8EA0}" type="presParOf" srcId="{83D83E65-C4EA-479B-9D14-B2DEE20B0EF4}" destId="{08B1C31E-C740-446F-A8E9-40B3B2E456DC}" srcOrd="2" destOrd="0" presId="urn:microsoft.com/office/officeart/2005/8/layout/hList1"/>
    <dgm:cxn modelId="{8DB37CB3-F28F-43E1-9666-B0B6E035E03C}" type="presParOf" srcId="{08B1C31E-C740-446F-A8E9-40B3B2E456DC}" destId="{B097D9EA-DE1B-4FE0-9B00-9C26E569D18E}" srcOrd="0" destOrd="0" presId="urn:microsoft.com/office/officeart/2005/8/layout/hList1"/>
    <dgm:cxn modelId="{26D1368A-F342-4822-AD7F-7AA52C0BBEE7}" type="presParOf" srcId="{08B1C31E-C740-446F-A8E9-40B3B2E456DC}" destId="{DA784D50-828D-4D07-AB5B-A65CD47CD2E7}" srcOrd="1" destOrd="0" presId="urn:microsoft.com/office/officeart/2005/8/layout/hList1"/>
    <dgm:cxn modelId="{70B28105-90E0-4006-B843-1BC1485E5DAB}" type="presParOf" srcId="{83D83E65-C4EA-479B-9D14-B2DEE20B0EF4}" destId="{81889EBD-F570-45FF-9E7D-39EFB20EF520}" srcOrd="3" destOrd="0" presId="urn:microsoft.com/office/officeart/2005/8/layout/hList1"/>
    <dgm:cxn modelId="{07CFE96E-EC75-4250-892E-87C6ADD9427C}" type="presParOf" srcId="{83D83E65-C4EA-479B-9D14-B2DEE20B0EF4}" destId="{0FB4133C-2993-4308-9DF8-A8F4F5EB959C}" srcOrd="4" destOrd="0" presId="urn:microsoft.com/office/officeart/2005/8/layout/hList1"/>
    <dgm:cxn modelId="{962D8B75-923E-4ED4-9DB6-397781E9AA93}" type="presParOf" srcId="{0FB4133C-2993-4308-9DF8-A8F4F5EB959C}" destId="{F8DA8C2C-14F4-4CA0-82C1-958376FD8D3F}" srcOrd="0" destOrd="0" presId="urn:microsoft.com/office/officeart/2005/8/layout/hList1"/>
    <dgm:cxn modelId="{D5D19852-33A0-4801-AAF5-154C71204FC7}" type="presParOf" srcId="{0FB4133C-2993-4308-9DF8-A8F4F5EB959C}" destId="{31A76E86-370B-41B0-8364-E84DC2FFEA2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2BF6867-5AAC-418D-B687-6CDF151D36F7}" type="doc">
      <dgm:prSet loTypeId="urn:microsoft.com/office/officeart/2005/8/layout/vList3#1" loCatId="list" qsTypeId="urn:microsoft.com/office/officeart/2005/8/quickstyle/3d8" qsCatId="3D" csTypeId="urn:microsoft.com/office/officeart/2005/8/colors/accent1_2" csCatId="accent1" phldr="1"/>
      <dgm:spPr/>
    </dgm:pt>
    <dgm:pt modelId="{3C722A7C-BFC0-4099-A490-B2B1B86A7179}">
      <dgm:prSet phldrT="[Текст]"/>
      <dgm:spPr/>
      <dgm:t>
        <a:bodyPr/>
        <a:lstStyle/>
        <a:p>
          <a:r>
            <a:rPr lang="ru-RU" dirty="0" smtClean="0">
              <a:solidFill>
                <a:schemeClr val="accent5">
                  <a:lumMod val="10000"/>
                </a:schemeClr>
              </a:solidFill>
            </a:rPr>
            <a:t>Продажа земли и имущества</a:t>
          </a:r>
          <a:endParaRPr lang="ru-RU" dirty="0">
            <a:solidFill>
              <a:schemeClr val="accent5">
                <a:lumMod val="10000"/>
              </a:schemeClr>
            </a:solidFill>
          </a:endParaRPr>
        </a:p>
      </dgm:t>
    </dgm:pt>
    <dgm:pt modelId="{93B5A1B3-C233-459F-8D14-B50E6FD40530}" type="parTrans" cxnId="{E6484825-51AD-4EED-89D7-E68567521155}">
      <dgm:prSet/>
      <dgm:spPr/>
      <dgm:t>
        <a:bodyPr/>
        <a:lstStyle/>
        <a:p>
          <a:endParaRPr lang="ru-RU"/>
        </a:p>
      </dgm:t>
    </dgm:pt>
    <dgm:pt modelId="{1E33E238-2369-4D74-9978-1357B4133F69}" type="sibTrans" cxnId="{E6484825-51AD-4EED-89D7-E68567521155}">
      <dgm:prSet/>
      <dgm:spPr/>
      <dgm:t>
        <a:bodyPr/>
        <a:lstStyle/>
        <a:p>
          <a:endParaRPr lang="ru-RU"/>
        </a:p>
      </dgm:t>
    </dgm:pt>
    <dgm:pt modelId="{37B9E913-0CCC-4323-BDBD-C640E87A33FE}">
      <dgm:prSet phldrT="[Текст]"/>
      <dgm:spPr/>
      <dgm:t>
        <a:bodyPr/>
        <a:lstStyle/>
        <a:p>
          <a:r>
            <a:rPr lang="ru-RU" dirty="0" smtClean="0">
              <a:solidFill>
                <a:schemeClr val="accent5">
                  <a:lumMod val="10000"/>
                </a:schemeClr>
              </a:solidFill>
            </a:rPr>
            <a:t>Арендная плата за землю и имущество</a:t>
          </a:r>
          <a:endParaRPr lang="ru-RU" dirty="0">
            <a:solidFill>
              <a:schemeClr val="accent5">
                <a:lumMod val="10000"/>
              </a:schemeClr>
            </a:solidFill>
          </a:endParaRPr>
        </a:p>
      </dgm:t>
    </dgm:pt>
    <dgm:pt modelId="{92D20DEB-2AEB-4250-9C53-9EDE8FF68705}" type="parTrans" cxnId="{78F5935C-EBB9-47CE-BA04-7698D4EA867D}">
      <dgm:prSet/>
      <dgm:spPr/>
      <dgm:t>
        <a:bodyPr/>
        <a:lstStyle/>
        <a:p>
          <a:endParaRPr lang="ru-RU"/>
        </a:p>
      </dgm:t>
    </dgm:pt>
    <dgm:pt modelId="{828951E6-8AA5-4631-9652-75002E6F62BD}" type="sibTrans" cxnId="{78F5935C-EBB9-47CE-BA04-7698D4EA867D}">
      <dgm:prSet/>
      <dgm:spPr/>
      <dgm:t>
        <a:bodyPr/>
        <a:lstStyle/>
        <a:p>
          <a:endParaRPr lang="ru-RU"/>
        </a:p>
      </dgm:t>
    </dgm:pt>
    <dgm:pt modelId="{E77AF448-032E-4B5B-B7E9-A7E317893BEC}" type="pres">
      <dgm:prSet presAssocID="{F2BF6867-5AAC-418D-B687-6CDF151D36F7}" presName="linearFlow" presStyleCnt="0">
        <dgm:presLayoutVars>
          <dgm:dir/>
          <dgm:resizeHandles val="exact"/>
        </dgm:presLayoutVars>
      </dgm:prSet>
      <dgm:spPr/>
    </dgm:pt>
    <dgm:pt modelId="{532D6CD6-E6D6-4E62-A254-1278EBA49055}" type="pres">
      <dgm:prSet presAssocID="{3C722A7C-BFC0-4099-A490-B2B1B86A7179}" presName="composite" presStyleCnt="0"/>
      <dgm:spPr/>
    </dgm:pt>
    <dgm:pt modelId="{C04532B1-60F0-4F3C-9A1E-498020001BDB}" type="pres">
      <dgm:prSet presAssocID="{3C722A7C-BFC0-4099-A490-B2B1B86A7179}" presName="imgShp" presStyleLbl="fgImgPlace1" presStyleIdx="0" presStyleCnt="2" custLinFactNeighborX="2495" custLinFactNeighborY="669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415305F-BE04-4831-8C80-551466096FCD}" type="pres">
      <dgm:prSet presAssocID="{3C722A7C-BFC0-4099-A490-B2B1B86A7179}" presName="txShp" presStyleLbl="node1" presStyleIdx="0" presStyleCnt="2" custScaleY="723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19E89E-1F90-473D-B4F1-9B5352509821}" type="pres">
      <dgm:prSet presAssocID="{1E33E238-2369-4D74-9978-1357B4133F69}" presName="spacing" presStyleCnt="0"/>
      <dgm:spPr/>
    </dgm:pt>
    <dgm:pt modelId="{F433C8D8-DE1C-4200-B19F-BA8BA2D7D28A}" type="pres">
      <dgm:prSet presAssocID="{37B9E913-0CCC-4323-BDBD-C640E87A33FE}" presName="composite" presStyleCnt="0"/>
      <dgm:spPr/>
    </dgm:pt>
    <dgm:pt modelId="{882C235F-5562-44B6-BD4C-1B46C4D3D1AF}" type="pres">
      <dgm:prSet presAssocID="{37B9E913-0CCC-4323-BDBD-C640E87A33FE}" presName="imgShp" presStyleLbl="fgImgPlace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054FE44-989D-43AC-88B3-61D4318EE4B4}" type="pres">
      <dgm:prSet presAssocID="{37B9E913-0CCC-4323-BDBD-C640E87A33FE}" presName="txShp" presStyleLbl="node1" presStyleIdx="1" presStyleCnt="2" custScaleY="670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DF9B82B-29F5-4E33-ABDC-0B40B551DFE3}" type="presOf" srcId="{F2BF6867-5AAC-418D-B687-6CDF151D36F7}" destId="{E77AF448-032E-4B5B-B7E9-A7E317893BEC}" srcOrd="0" destOrd="0" presId="urn:microsoft.com/office/officeart/2005/8/layout/vList3#1"/>
    <dgm:cxn modelId="{BCC7CB5D-ABEE-412E-B665-AD4D96456CA0}" type="presOf" srcId="{3C722A7C-BFC0-4099-A490-B2B1B86A7179}" destId="{C415305F-BE04-4831-8C80-551466096FCD}" srcOrd="0" destOrd="0" presId="urn:microsoft.com/office/officeart/2005/8/layout/vList3#1"/>
    <dgm:cxn modelId="{E6484825-51AD-4EED-89D7-E68567521155}" srcId="{F2BF6867-5AAC-418D-B687-6CDF151D36F7}" destId="{3C722A7C-BFC0-4099-A490-B2B1B86A7179}" srcOrd="0" destOrd="0" parTransId="{93B5A1B3-C233-459F-8D14-B50E6FD40530}" sibTransId="{1E33E238-2369-4D74-9978-1357B4133F69}"/>
    <dgm:cxn modelId="{273FC99F-ECED-40FC-A7E9-EF856FC19692}" type="presOf" srcId="{37B9E913-0CCC-4323-BDBD-C640E87A33FE}" destId="{4054FE44-989D-43AC-88B3-61D4318EE4B4}" srcOrd="0" destOrd="0" presId="urn:microsoft.com/office/officeart/2005/8/layout/vList3#1"/>
    <dgm:cxn modelId="{78F5935C-EBB9-47CE-BA04-7698D4EA867D}" srcId="{F2BF6867-5AAC-418D-B687-6CDF151D36F7}" destId="{37B9E913-0CCC-4323-BDBD-C640E87A33FE}" srcOrd="1" destOrd="0" parTransId="{92D20DEB-2AEB-4250-9C53-9EDE8FF68705}" sibTransId="{828951E6-8AA5-4631-9652-75002E6F62BD}"/>
    <dgm:cxn modelId="{55BC2321-1213-4E82-9A6A-2336CD2F43AC}" type="presParOf" srcId="{E77AF448-032E-4B5B-B7E9-A7E317893BEC}" destId="{532D6CD6-E6D6-4E62-A254-1278EBA49055}" srcOrd="0" destOrd="0" presId="urn:microsoft.com/office/officeart/2005/8/layout/vList3#1"/>
    <dgm:cxn modelId="{089F824E-9EE1-42B4-9F07-97BE134CDADE}" type="presParOf" srcId="{532D6CD6-E6D6-4E62-A254-1278EBA49055}" destId="{C04532B1-60F0-4F3C-9A1E-498020001BDB}" srcOrd="0" destOrd="0" presId="urn:microsoft.com/office/officeart/2005/8/layout/vList3#1"/>
    <dgm:cxn modelId="{E45C9F39-05D2-4C48-8791-430BB5114F2F}" type="presParOf" srcId="{532D6CD6-E6D6-4E62-A254-1278EBA49055}" destId="{C415305F-BE04-4831-8C80-551466096FCD}" srcOrd="1" destOrd="0" presId="urn:microsoft.com/office/officeart/2005/8/layout/vList3#1"/>
    <dgm:cxn modelId="{A84A04B8-B9CC-4F71-B5F2-7C67F7D812AB}" type="presParOf" srcId="{E77AF448-032E-4B5B-B7E9-A7E317893BEC}" destId="{1D19E89E-1F90-473D-B4F1-9B5352509821}" srcOrd="1" destOrd="0" presId="urn:microsoft.com/office/officeart/2005/8/layout/vList3#1"/>
    <dgm:cxn modelId="{A1359446-DB58-4635-881E-F7A51363C69D}" type="presParOf" srcId="{E77AF448-032E-4B5B-B7E9-A7E317893BEC}" destId="{F433C8D8-DE1C-4200-B19F-BA8BA2D7D28A}" srcOrd="2" destOrd="0" presId="urn:microsoft.com/office/officeart/2005/8/layout/vList3#1"/>
    <dgm:cxn modelId="{8E074A0B-9B0B-485D-BE46-6FD54BDFFCEF}" type="presParOf" srcId="{F433C8D8-DE1C-4200-B19F-BA8BA2D7D28A}" destId="{882C235F-5562-44B6-BD4C-1B46C4D3D1AF}" srcOrd="0" destOrd="0" presId="urn:microsoft.com/office/officeart/2005/8/layout/vList3#1"/>
    <dgm:cxn modelId="{811892FB-B70C-470E-AF9A-0D0E134B9AC6}" type="presParOf" srcId="{F433C8D8-DE1C-4200-B19F-BA8BA2D7D28A}" destId="{4054FE44-989D-43AC-88B3-61D4318EE4B4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2EB65B4-11CD-45C0-AEE9-4A327CC5D7F0}" type="doc">
      <dgm:prSet loTypeId="urn:microsoft.com/office/officeart/2005/8/layout/hProcess4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D6A74C6-95AE-430E-ADF7-407E1316C070}">
      <dgm:prSet phldrT="[Текст]"/>
      <dgm:spPr/>
      <dgm:t>
        <a:bodyPr/>
        <a:lstStyle/>
        <a:p>
          <a:r>
            <a:rPr lang="ru-RU" dirty="0" smtClean="0">
              <a:latin typeface="Times New Roman"/>
              <a:ea typeface="Times New Roman"/>
            </a:rPr>
            <a:t>2206,4 тыс. руб.</a:t>
          </a:r>
          <a:endParaRPr lang="ru-RU" dirty="0"/>
        </a:p>
      </dgm:t>
    </dgm:pt>
    <dgm:pt modelId="{94D2C9B7-D731-4BF8-BF1A-286BDB343AFA}" type="parTrans" cxnId="{320659E5-3731-4DB8-B578-9155CD046B12}">
      <dgm:prSet/>
      <dgm:spPr/>
      <dgm:t>
        <a:bodyPr/>
        <a:lstStyle/>
        <a:p>
          <a:endParaRPr lang="ru-RU"/>
        </a:p>
      </dgm:t>
    </dgm:pt>
    <dgm:pt modelId="{07B8AE23-D300-4747-BB9C-3FE7BCB3ABB0}" type="sibTrans" cxnId="{320659E5-3731-4DB8-B578-9155CD046B12}">
      <dgm:prSet/>
      <dgm:spPr/>
      <dgm:t>
        <a:bodyPr/>
        <a:lstStyle/>
        <a:p>
          <a:endParaRPr lang="ru-RU"/>
        </a:p>
      </dgm:t>
    </dgm:pt>
    <dgm:pt modelId="{5C232962-A876-4881-B941-540743743FA4}">
      <dgm:prSet/>
      <dgm:spPr/>
      <dgm:t>
        <a:bodyPr/>
        <a:lstStyle/>
        <a:p>
          <a:r>
            <a:rPr lang="ru-RU" smtClean="0">
              <a:latin typeface="Times New Roman"/>
              <a:ea typeface="Times New Roman"/>
            </a:rPr>
            <a:t>установка дорожных знаков и искусственных дорожных неровностей на территории города Бокситогорска </a:t>
          </a:r>
          <a:endParaRPr lang="ru-RU" dirty="0" smtClean="0">
            <a:latin typeface="Times New Roman"/>
            <a:ea typeface="Times New Roman"/>
          </a:endParaRPr>
        </a:p>
      </dgm:t>
    </dgm:pt>
    <dgm:pt modelId="{8B28276C-5E9D-47A4-921E-6330258B7AC6}" type="parTrans" cxnId="{5515EEA7-1F48-4AFC-8488-57961F81D8F1}">
      <dgm:prSet/>
      <dgm:spPr/>
      <dgm:t>
        <a:bodyPr/>
        <a:lstStyle/>
        <a:p>
          <a:endParaRPr lang="ru-RU"/>
        </a:p>
      </dgm:t>
    </dgm:pt>
    <dgm:pt modelId="{C5D2BB8E-09EE-46C6-BCDE-34C61008A62F}" type="sibTrans" cxnId="{5515EEA7-1F48-4AFC-8488-57961F81D8F1}">
      <dgm:prSet/>
      <dgm:spPr/>
      <dgm:t>
        <a:bodyPr/>
        <a:lstStyle/>
        <a:p>
          <a:endParaRPr lang="ru-RU"/>
        </a:p>
      </dgm:t>
    </dgm:pt>
    <dgm:pt modelId="{6F9AD393-174C-45E9-9667-1DC4689357F9}">
      <dgm:prSet/>
      <dgm:spPr/>
      <dgm:t>
        <a:bodyPr/>
        <a:lstStyle/>
        <a:p>
          <a:r>
            <a:rPr lang="ru-RU" smtClean="0">
              <a:latin typeface="Times New Roman"/>
              <a:ea typeface="Times New Roman"/>
            </a:rPr>
            <a:t>нанесение дорожной разметки на автомобильных дорогах общего пользования </a:t>
          </a:r>
          <a:endParaRPr lang="ru-RU" dirty="0"/>
        </a:p>
      </dgm:t>
    </dgm:pt>
    <dgm:pt modelId="{C81E8405-FC6F-442A-823E-41754FA32CF4}" type="parTrans" cxnId="{6F133396-8C59-4916-BDAB-B01ABDE05E5C}">
      <dgm:prSet/>
      <dgm:spPr/>
      <dgm:t>
        <a:bodyPr/>
        <a:lstStyle/>
        <a:p>
          <a:endParaRPr lang="ru-RU"/>
        </a:p>
      </dgm:t>
    </dgm:pt>
    <dgm:pt modelId="{3229571C-4003-4224-8CD4-262C45786204}" type="sibTrans" cxnId="{6F133396-8C59-4916-BDAB-B01ABDE05E5C}">
      <dgm:prSet/>
      <dgm:spPr/>
      <dgm:t>
        <a:bodyPr/>
        <a:lstStyle/>
        <a:p>
          <a:endParaRPr lang="ru-RU"/>
        </a:p>
      </dgm:t>
    </dgm:pt>
    <dgm:pt modelId="{52271BAF-D612-4BBA-B1F2-A112CC0DA28E}">
      <dgm:prSet phldrT="[Текст]"/>
      <dgm:spPr/>
      <dgm:t>
        <a:bodyPr/>
        <a:lstStyle/>
        <a:p>
          <a:endParaRPr lang="ru-RU" dirty="0"/>
        </a:p>
      </dgm:t>
    </dgm:pt>
    <dgm:pt modelId="{A4C131F7-0C02-4C36-A27A-4A4EFF3E8408}" type="sibTrans" cxnId="{2780B252-A3D9-4EA4-88EB-A7F5C4679A9D}">
      <dgm:prSet/>
      <dgm:spPr/>
      <dgm:t>
        <a:bodyPr/>
        <a:lstStyle/>
        <a:p>
          <a:endParaRPr lang="ru-RU"/>
        </a:p>
      </dgm:t>
    </dgm:pt>
    <dgm:pt modelId="{FE2BA583-7A55-4E0C-94D9-D6E2D808BAE1}" type="parTrans" cxnId="{2780B252-A3D9-4EA4-88EB-A7F5C4679A9D}">
      <dgm:prSet/>
      <dgm:spPr/>
      <dgm:t>
        <a:bodyPr/>
        <a:lstStyle/>
        <a:p>
          <a:endParaRPr lang="ru-RU"/>
        </a:p>
      </dgm:t>
    </dgm:pt>
    <dgm:pt modelId="{C3068DA5-21BF-4866-B3E1-D58CC7390AEB}">
      <dgm:prSet phldrT="[Текст]"/>
      <dgm:spPr/>
      <dgm:t>
        <a:bodyPr/>
        <a:lstStyle/>
        <a:p>
          <a:r>
            <a:rPr lang="ru-RU" dirty="0" smtClean="0">
              <a:latin typeface="Times New Roman"/>
              <a:ea typeface="Times New Roman"/>
            </a:rPr>
            <a:t>977,5 тыс. руб.</a:t>
          </a:r>
          <a:endParaRPr lang="ru-RU" dirty="0"/>
        </a:p>
      </dgm:t>
    </dgm:pt>
    <dgm:pt modelId="{BFCF9850-E70E-4DCD-B9F8-06B4ED0402D9}" type="sibTrans" cxnId="{DCC690DA-6E1D-4836-8E7A-F52938923362}">
      <dgm:prSet/>
      <dgm:spPr/>
      <dgm:t>
        <a:bodyPr/>
        <a:lstStyle/>
        <a:p>
          <a:endParaRPr lang="ru-RU"/>
        </a:p>
      </dgm:t>
    </dgm:pt>
    <dgm:pt modelId="{33018448-3509-4402-B91E-A43980982807}" type="parTrans" cxnId="{DCC690DA-6E1D-4836-8E7A-F52938923362}">
      <dgm:prSet/>
      <dgm:spPr/>
      <dgm:t>
        <a:bodyPr/>
        <a:lstStyle/>
        <a:p>
          <a:endParaRPr lang="ru-RU"/>
        </a:p>
      </dgm:t>
    </dgm:pt>
    <dgm:pt modelId="{28DB85C1-FF5E-4171-A829-356A7086EE76}" type="pres">
      <dgm:prSet presAssocID="{F2EB65B4-11CD-45C0-AEE9-4A327CC5D7F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A2848C7-BCFE-4561-909C-238C586AEA53}" type="pres">
      <dgm:prSet presAssocID="{F2EB65B4-11CD-45C0-AEE9-4A327CC5D7F0}" presName="tSp" presStyleCnt="0"/>
      <dgm:spPr/>
    </dgm:pt>
    <dgm:pt modelId="{6F1EF5AF-6AE2-41FB-AB40-69BB977A34ED}" type="pres">
      <dgm:prSet presAssocID="{F2EB65B4-11CD-45C0-AEE9-4A327CC5D7F0}" presName="bSp" presStyleCnt="0"/>
      <dgm:spPr/>
    </dgm:pt>
    <dgm:pt modelId="{AE666DB2-ACE4-46C6-A2AA-8766F0925EDD}" type="pres">
      <dgm:prSet presAssocID="{F2EB65B4-11CD-45C0-AEE9-4A327CC5D7F0}" presName="process" presStyleCnt="0"/>
      <dgm:spPr/>
    </dgm:pt>
    <dgm:pt modelId="{D32B91FA-92CD-46D3-AEA2-6EB7AD3D5368}" type="pres">
      <dgm:prSet presAssocID="{C3068DA5-21BF-4866-B3E1-D58CC7390AEB}" presName="composite1" presStyleCnt="0"/>
      <dgm:spPr/>
    </dgm:pt>
    <dgm:pt modelId="{788B407B-21F7-44F9-9A81-06F8994E6A99}" type="pres">
      <dgm:prSet presAssocID="{C3068DA5-21BF-4866-B3E1-D58CC7390AEB}" presName="dummyNode1" presStyleLbl="node1" presStyleIdx="0" presStyleCnt="2"/>
      <dgm:spPr/>
    </dgm:pt>
    <dgm:pt modelId="{1CDB3C0B-1EA4-4CD2-AD78-EE0E642A7C5A}" type="pres">
      <dgm:prSet presAssocID="{C3068DA5-21BF-4866-B3E1-D58CC7390AEB}" presName="childNode1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E55730-DE1A-430C-821F-7121E0A2CA5E}" type="pres">
      <dgm:prSet presAssocID="{C3068DA5-21BF-4866-B3E1-D58CC7390AEB}" presName="childNode1tx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664159-4C62-4E1B-8B5D-8D0BA397702E}" type="pres">
      <dgm:prSet presAssocID="{C3068DA5-21BF-4866-B3E1-D58CC7390AEB}" presName="parentNode1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15AC76-D13A-43F6-8BB3-42510F879001}" type="pres">
      <dgm:prSet presAssocID="{C3068DA5-21BF-4866-B3E1-D58CC7390AEB}" presName="connSite1" presStyleCnt="0"/>
      <dgm:spPr/>
    </dgm:pt>
    <dgm:pt modelId="{F7147C9A-A184-424D-A6C7-26666268584C}" type="pres">
      <dgm:prSet presAssocID="{BFCF9850-E70E-4DCD-B9F8-06B4ED0402D9}" presName="Name9" presStyleLbl="sibTrans2D1" presStyleIdx="0" presStyleCnt="1" custLinFactNeighborX="8974" custLinFactNeighborY="-9871"/>
      <dgm:spPr/>
      <dgm:t>
        <a:bodyPr/>
        <a:lstStyle/>
        <a:p>
          <a:endParaRPr lang="ru-RU"/>
        </a:p>
      </dgm:t>
    </dgm:pt>
    <dgm:pt modelId="{6019492E-90CC-4DFF-AAAE-3BBC97C4AEC3}" type="pres">
      <dgm:prSet presAssocID="{5D6A74C6-95AE-430E-ADF7-407E1316C070}" presName="composite2" presStyleCnt="0"/>
      <dgm:spPr/>
    </dgm:pt>
    <dgm:pt modelId="{0E7C684C-E334-4236-BE76-AE564DC47849}" type="pres">
      <dgm:prSet presAssocID="{5D6A74C6-95AE-430E-ADF7-407E1316C070}" presName="dummyNode2" presStyleLbl="node1" presStyleIdx="0" presStyleCnt="2"/>
      <dgm:spPr/>
    </dgm:pt>
    <dgm:pt modelId="{74C4A92A-3A37-4D3F-8E5C-0EE6DCF51BCD}" type="pres">
      <dgm:prSet presAssocID="{5D6A74C6-95AE-430E-ADF7-407E1316C070}" presName="childNode2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18B334-9918-476C-81C2-6CFAEF97270B}" type="pres">
      <dgm:prSet presAssocID="{5D6A74C6-95AE-430E-ADF7-407E1316C070}" presName="childNode2tx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F3ADA2-0BA6-4EA4-8FC3-E3449F46CD9F}" type="pres">
      <dgm:prSet presAssocID="{5D6A74C6-95AE-430E-ADF7-407E1316C070}" presName="parentNode2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88F952-FB93-401D-9A0B-B2E9E484851B}" type="pres">
      <dgm:prSet presAssocID="{5D6A74C6-95AE-430E-ADF7-407E1316C070}" presName="connSite2" presStyleCnt="0"/>
      <dgm:spPr/>
    </dgm:pt>
  </dgm:ptLst>
  <dgm:cxnLst>
    <dgm:cxn modelId="{F813A708-1D0B-494D-999F-B657FE6B8C8C}" type="presOf" srcId="{6F9AD393-174C-45E9-9667-1DC4689357F9}" destId="{74C4A92A-3A37-4D3F-8E5C-0EE6DCF51BCD}" srcOrd="0" destOrd="0" presId="urn:microsoft.com/office/officeart/2005/8/layout/hProcess4"/>
    <dgm:cxn modelId="{BED5D25C-83E5-457B-8AF6-8AEF23D7AC45}" type="presOf" srcId="{BFCF9850-E70E-4DCD-B9F8-06B4ED0402D9}" destId="{F7147C9A-A184-424D-A6C7-26666268584C}" srcOrd="0" destOrd="0" presId="urn:microsoft.com/office/officeart/2005/8/layout/hProcess4"/>
    <dgm:cxn modelId="{DCC690DA-6E1D-4836-8E7A-F52938923362}" srcId="{F2EB65B4-11CD-45C0-AEE9-4A327CC5D7F0}" destId="{C3068DA5-21BF-4866-B3E1-D58CC7390AEB}" srcOrd="0" destOrd="0" parTransId="{33018448-3509-4402-B91E-A43980982807}" sibTransId="{BFCF9850-E70E-4DCD-B9F8-06B4ED0402D9}"/>
    <dgm:cxn modelId="{320659E5-3731-4DB8-B578-9155CD046B12}" srcId="{F2EB65B4-11CD-45C0-AEE9-4A327CC5D7F0}" destId="{5D6A74C6-95AE-430E-ADF7-407E1316C070}" srcOrd="1" destOrd="0" parTransId="{94D2C9B7-D731-4BF8-BF1A-286BDB343AFA}" sibTransId="{07B8AE23-D300-4747-BB9C-3FE7BCB3ABB0}"/>
    <dgm:cxn modelId="{E4CE78EE-E6B8-476E-8DAE-3AB3CE92AC16}" type="presOf" srcId="{52271BAF-D612-4BBA-B1F2-A112CC0DA28E}" destId="{EFE55730-DE1A-430C-821F-7121E0A2CA5E}" srcOrd="1" destOrd="0" presId="urn:microsoft.com/office/officeart/2005/8/layout/hProcess4"/>
    <dgm:cxn modelId="{5515EEA7-1F48-4AFC-8488-57961F81D8F1}" srcId="{C3068DA5-21BF-4866-B3E1-D58CC7390AEB}" destId="{5C232962-A876-4881-B941-540743743FA4}" srcOrd="1" destOrd="0" parTransId="{8B28276C-5E9D-47A4-921E-6330258B7AC6}" sibTransId="{C5D2BB8E-09EE-46C6-BCDE-34C61008A62F}"/>
    <dgm:cxn modelId="{9FC1A5B8-5697-45CA-B292-DCF80CF5AD8C}" type="presOf" srcId="{C3068DA5-21BF-4866-B3E1-D58CC7390AEB}" destId="{78664159-4C62-4E1B-8B5D-8D0BA397702E}" srcOrd="0" destOrd="0" presId="urn:microsoft.com/office/officeart/2005/8/layout/hProcess4"/>
    <dgm:cxn modelId="{7848C956-CBE5-43BF-A0A6-30541C0A9F54}" type="presOf" srcId="{F2EB65B4-11CD-45C0-AEE9-4A327CC5D7F0}" destId="{28DB85C1-FF5E-4171-A829-356A7086EE76}" srcOrd="0" destOrd="0" presId="urn:microsoft.com/office/officeart/2005/8/layout/hProcess4"/>
    <dgm:cxn modelId="{44898357-1C52-44B7-8515-8714C3E3C065}" type="presOf" srcId="{5C232962-A876-4881-B941-540743743FA4}" destId="{1CDB3C0B-1EA4-4CD2-AD78-EE0E642A7C5A}" srcOrd="0" destOrd="1" presId="urn:microsoft.com/office/officeart/2005/8/layout/hProcess4"/>
    <dgm:cxn modelId="{6F133396-8C59-4916-BDAB-B01ABDE05E5C}" srcId="{5D6A74C6-95AE-430E-ADF7-407E1316C070}" destId="{6F9AD393-174C-45E9-9667-1DC4689357F9}" srcOrd="0" destOrd="0" parTransId="{C81E8405-FC6F-442A-823E-41754FA32CF4}" sibTransId="{3229571C-4003-4224-8CD4-262C45786204}"/>
    <dgm:cxn modelId="{2780B252-A3D9-4EA4-88EB-A7F5C4679A9D}" srcId="{C3068DA5-21BF-4866-B3E1-D58CC7390AEB}" destId="{52271BAF-D612-4BBA-B1F2-A112CC0DA28E}" srcOrd="0" destOrd="0" parTransId="{FE2BA583-7A55-4E0C-94D9-D6E2D808BAE1}" sibTransId="{A4C131F7-0C02-4C36-A27A-4A4EFF3E8408}"/>
    <dgm:cxn modelId="{BC506DED-010C-4EAF-93D2-52F125ADE69C}" type="presOf" srcId="{5D6A74C6-95AE-430E-ADF7-407E1316C070}" destId="{91F3ADA2-0BA6-4EA4-8FC3-E3449F46CD9F}" srcOrd="0" destOrd="0" presId="urn:microsoft.com/office/officeart/2005/8/layout/hProcess4"/>
    <dgm:cxn modelId="{6C79C8C7-7186-4795-83D1-685B00620DC9}" type="presOf" srcId="{5C232962-A876-4881-B941-540743743FA4}" destId="{EFE55730-DE1A-430C-821F-7121E0A2CA5E}" srcOrd="1" destOrd="1" presId="urn:microsoft.com/office/officeart/2005/8/layout/hProcess4"/>
    <dgm:cxn modelId="{0A7A55C2-E62F-4D76-96A8-77902A2CAD28}" type="presOf" srcId="{52271BAF-D612-4BBA-B1F2-A112CC0DA28E}" destId="{1CDB3C0B-1EA4-4CD2-AD78-EE0E642A7C5A}" srcOrd="0" destOrd="0" presId="urn:microsoft.com/office/officeart/2005/8/layout/hProcess4"/>
    <dgm:cxn modelId="{1E3E45D4-69DF-4D13-95F4-49C8135AD5B8}" type="presOf" srcId="{6F9AD393-174C-45E9-9667-1DC4689357F9}" destId="{F418B334-9918-476C-81C2-6CFAEF97270B}" srcOrd="1" destOrd="0" presId="urn:microsoft.com/office/officeart/2005/8/layout/hProcess4"/>
    <dgm:cxn modelId="{0AB3BEE1-8FA4-4DF9-9DE7-913904402C87}" type="presParOf" srcId="{28DB85C1-FF5E-4171-A829-356A7086EE76}" destId="{4A2848C7-BCFE-4561-909C-238C586AEA53}" srcOrd="0" destOrd="0" presId="urn:microsoft.com/office/officeart/2005/8/layout/hProcess4"/>
    <dgm:cxn modelId="{E8841CD6-04B0-4B2E-9CE7-595C0B63DE26}" type="presParOf" srcId="{28DB85C1-FF5E-4171-A829-356A7086EE76}" destId="{6F1EF5AF-6AE2-41FB-AB40-69BB977A34ED}" srcOrd="1" destOrd="0" presId="urn:microsoft.com/office/officeart/2005/8/layout/hProcess4"/>
    <dgm:cxn modelId="{49622703-A682-4DD3-8E5A-61B9D8FE9BB9}" type="presParOf" srcId="{28DB85C1-FF5E-4171-A829-356A7086EE76}" destId="{AE666DB2-ACE4-46C6-A2AA-8766F0925EDD}" srcOrd="2" destOrd="0" presId="urn:microsoft.com/office/officeart/2005/8/layout/hProcess4"/>
    <dgm:cxn modelId="{7C25C327-B34D-4FF4-82E1-7A1AAE4F4320}" type="presParOf" srcId="{AE666DB2-ACE4-46C6-A2AA-8766F0925EDD}" destId="{D32B91FA-92CD-46D3-AEA2-6EB7AD3D5368}" srcOrd="0" destOrd="0" presId="urn:microsoft.com/office/officeart/2005/8/layout/hProcess4"/>
    <dgm:cxn modelId="{7F17870B-0E11-4A94-A17B-C8CEB3B68BE8}" type="presParOf" srcId="{D32B91FA-92CD-46D3-AEA2-6EB7AD3D5368}" destId="{788B407B-21F7-44F9-9A81-06F8994E6A99}" srcOrd="0" destOrd="0" presId="urn:microsoft.com/office/officeart/2005/8/layout/hProcess4"/>
    <dgm:cxn modelId="{96D4FF06-7561-48CA-9CB1-C01C1D2D8A2F}" type="presParOf" srcId="{D32B91FA-92CD-46D3-AEA2-6EB7AD3D5368}" destId="{1CDB3C0B-1EA4-4CD2-AD78-EE0E642A7C5A}" srcOrd="1" destOrd="0" presId="urn:microsoft.com/office/officeart/2005/8/layout/hProcess4"/>
    <dgm:cxn modelId="{0ACDD4B4-FF84-47CD-A85C-19B7206A8B85}" type="presParOf" srcId="{D32B91FA-92CD-46D3-AEA2-6EB7AD3D5368}" destId="{EFE55730-DE1A-430C-821F-7121E0A2CA5E}" srcOrd="2" destOrd="0" presId="urn:microsoft.com/office/officeart/2005/8/layout/hProcess4"/>
    <dgm:cxn modelId="{34E00E00-1AE1-4D3F-BBC1-92EE0116B130}" type="presParOf" srcId="{D32B91FA-92CD-46D3-AEA2-6EB7AD3D5368}" destId="{78664159-4C62-4E1B-8B5D-8D0BA397702E}" srcOrd="3" destOrd="0" presId="urn:microsoft.com/office/officeart/2005/8/layout/hProcess4"/>
    <dgm:cxn modelId="{61CA0B6B-5DDC-4490-A9BA-7C976532DBA8}" type="presParOf" srcId="{D32B91FA-92CD-46D3-AEA2-6EB7AD3D5368}" destId="{5315AC76-D13A-43F6-8BB3-42510F879001}" srcOrd="4" destOrd="0" presId="urn:microsoft.com/office/officeart/2005/8/layout/hProcess4"/>
    <dgm:cxn modelId="{34170DC4-9566-4413-B7DC-B2F9F8657CC0}" type="presParOf" srcId="{AE666DB2-ACE4-46C6-A2AA-8766F0925EDD}" destId="{F7147C9A-A184-424D-A6C7-26666268584C}" srcOrd="1" destOrd="0" presId="urn:microsoft.com/office/officeart/2005/8/layout/hProcess4"/>
    <dgm:cxn modelId="{F7E34733-713A-4EB7-B3BC-3935D0725F41}" type="presParOf" srcId="{AE666DB2-ACE4-46C6-A2AA-8766F0925EDD}" destId="{6019492E-90CC-4DFF-AAAE-3BBC97C4AEC3}" srcOrd="2" destOrd="0" presId="urn:microsoft.com/office/officeart/2005/8/layout/hProcess4"/>
    <dgm:cxn modelId="{2F500F0B-F94A-40AA-A4ED-138AB3C55A62}" type="presParOf" srcId="{6019492E-90CC-4DFF-AAAE-3BBC97C4AEC3}" destId="{0E7C684C-E334-4236-BE76-AE564DC47849}" srcOrd="0" destOrd="0" presId="urn:microsoft.com/office/officeart/2005/8/layout/hProcess4"/>
    <dgm:cxn modelId="{0FFFA60E-330C-4C62-831B-B4B1A059DD4A}" type="presParOf" srcId="{6019492E-90CC-4DFF-AAAE-3BBC97C4AEC3}" destId="{74C4A92A-3A37-4D3F-8E5C-0EE6DCF51BCD}" srcOrd="1" destOrd="0" presId="urn:microsoft.com/office/officeart/2005/8/layout/hProcess4"/>
    <dgm:cxn modelId="{48E07EFC-8176-486F-B1C7-ABD55EDB236B}" type="presParOf" srcId="{6019492E-90CC-4DFF-AAAE-3BBC97C4AEC3}" destId="{F418B334-9918-476C-81C2-6CFAEF97270B}" srcOrd="2" destOrd="0" presId="urn:microsoft.com/office/officeart/2005/8/layout/hProcess4"/>
    <dgm:cxn modelId="{0BEA3C1B-F8FD-4209-9DE6-49D29B30C8C2}" type="presParOf" srcId="{6019492E-90CC-4DFF-AAAE-3BBC97C4AEC3}" destId="{91F3ADA2-0BA6-4EA4-8FC3-E3449F46CD9F}" srcOrd="3" destOrd="0" presId="urn:microsoft.com/office/officeart/2005/8/layout/hProcess4"/>
    <dgm:cxn modelId="{4AD608F0-12A8-4D2B-8747-4A6BA384BA7C}" type="presParOf" srcId="{6019492E-90CC-4DFF-AAAE-3BBC97C4AEC3}" destId="{8D88F952-FB93-401D-9A0B-B2E9E484851B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6AE388-512E-41CE-B02F-90709B39F4B7}">
      <dsp:nvSpPr>
        <dsp:cNvPr id="0" name=""/>
        <dsp:cNvSpPr/>
      </dsp:nvSpPr>
      <dsp:spPr>
        <a:xfrm rot="10800000">
          <a:off x="527361" y="430196"/>
          <a:ext cx="10971231" cy="820276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0186" tIns="140970" rIns="263144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b="1" kern="1200" dirty="0" smtClean="0">
              <a:solidFill>
                <a:schemeClr val="tx1"/>
              </a:solidFill>
            </a:rPr>
            <a:t>Составление проекта бюджета</a:t>
          </a:r>
          <a:endParaRPr lang="ru-RU" sz="3700" b="1" kern="1200" dirty="0">
            <a:solidFill>
              <a:schemeClr val="tx1"/>
            </a:solidFill>
          </a:endParaRPr>
        </a:p>
      </dsp:txBody>
      <dsp:txXfrm rot="10800000">
        <a:off x="527361" y="430196"/>
        <a:ext cx="10971231" cy="820276"/>
      </dsp:txXfrm>
    </dsp:sp>
    <dsp:sp modelId="{EC135D3E-EB7D-4C96-AAF2-41F0DB27FE44}">
      <dsp:nvSpPr>
        <dsp:cNvPr id="0" name=""/>
        <dsp:cNvSpPr/>
      </dsp:nvSpPr>
      <dsp:spPr>
        <a:xfrm>
          <a:off x="583011" y="224341"/>
          <a:ext cx="1097778" cy="109777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A2A3DB-9290-4E39-B9B9-904FBEF12BAF}">
      <dsp:nvSpPr>
        <dsp:cNvPr id="0" name=""/>
        <dsp:cNvSpPr/>
      </dsp:nvSpPr>
      <dsp:spPr>
        <a:xfrm rot="10800000">
          <a:off x="527402" y="1477464"/>
          <a:ext cx="10988014" cy="824042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0186" tIns="140970" rIns="263144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b="1" kern="1200" dirty="0" smtClean="0">
              <a:solidFill>
                <a:schemeClr val="tx1"/>
              </a:solidFill>
            </a:rPr>
            <a:t>Рассмотрение и утверждение бюджета</a:t>
          </a:r>
          <a:endParaRPr lang="ru-RU" sz="3700" b="1" kern="1200" dirty="0">
            <a:solidFill>
              <a:schemeClr val="tx1"/>
            </a:solidFill>
          </a:endParaRPr>
        </a:p>
      </dsp:txBody>
      <dsp:txXfrm rot="10800000">
        <a:off x="527402" y="1477464"/>
        <a:ext cx="10988014" cy="824042"/>
      </dsp:txXfrm>
    </dsp:sp>
    <dsp:sp modelId="{00BBF4EC-6ABF-49A3-A4B5-2C9FBDFCC2C1}">
      <dsp:nvSpPr>
        <dsp:cNvPr id="0" name=""/>
        <dsp:cNvSpPr/>
      </dsp:nvSpPr>
      <dsp:spPr>
        <a:xfrm>
          <a:off x="564761" y="1328051"/>
          <a:ext cx="1134279" cy="113427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BD1A14-9959-4562-9F50-B2069A10E1CE}">
      <dsp:nvSpPr>
        <dsp:cNvPr id="0" name=""/>
        <dsp:cNvSpPr/>
      </dsp:nvSpPr>
      <dsp:spPr>
        <a:xfrm rot="10800000">
          <a:off x="527402" y="2617670"/>
          <a:ext cx="11003743" cy="824042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0186" tIns="140970" rIns="263144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b="1" kern="1200" dirty="0" smtClean="0">
              <a:solidFill>
                <a:schemeClr val="tx1"/>
              </a:solidFill>
            </a:rPr>
            <a:t>Исполнение бюджета</a:t>
          </a:r>
          <a:endParaRPr lang="ru-RU" sz="3700" b="1" kern="1200" dirty="0">
            <a:solidFill>
              <a:schemeClr val="tx1"/>
            </a:solidFill>
          </a:endParaRPr>
        </a:p>
      </dsp:txBody>
      <dsp:txXfrm rot="10800000">
        <a:off x="527402" y="2617670"/>
        <a:ext cx="11003743" cy="824042"/>
      </dsp:txXfrm>
    </dsp:sp>
    <dsp:sp modelId="{2C9AB735-3D11-4F03-B289-4606787E8EF9}">
      <dsp:nvSpPr>
        <dsp:cNvPr id="0" name=""/>
        <dsp:cNvSpPr/>
      </dsp:nvSpPr>
      <dsp:spPr>
        <a:xfrm>
          <a:off x="564767" y="2468263"/>
          <a:ext cx="1147924" cy="1104141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DCFBED1-5F56-4F6A-826C-3E9B049E1EF1}">
      <dsp:nvSpPr>
        <dsp:cNvPr id="0" name=""/>
        <dsp:cNvSpPr/>
      </dsp:nvSpPr>
      <dsp:spPr>
        <a:xfrm rot="10800000">
          <a:off x="492376" y="216020"/>
          <a:ext cx="10980231" cy="764511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8458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</a:rPr>
            <a:t>    </a:t>
          </a:r>
          <a:r>
            <a:rPr lang="ru-RU" sz="2400" b="1" kern="1200" dirty="0" smtClean="0">
              <a:solidFill>
                <a:schemeClr val="tx1"/>
              </a:solidFill>
            </a:rPr>
            <a:t>Составление, внешняя проверка, рассмотрение</a:t>
          </a:r>
          <a:endParaRPr lang="en-US" sz="2400" b="1" kern="1200" dirty="0" smtClean="0">
            <a:solidFill>
              <a:schemeClr val="tx1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 и утверждение бюджетной отчётности</a:t>
          </a:r>
          <a:endParaRPr lang="ru-RU" sz="2400" b="1" kern="1200" dirty="0">
            <a:solidFill>
              <a:schemeClr val="tx1"/>
            </a:solidFill>
          </a:endParaRPr>
        </a:p>
      </dsp:txBody>
      <dsp:txXfrm rot="10800000">
        <a:off x="492376" y="216020"/>
        <a:ext cx="10980231" cy="764511"/>
      </dsp:txXfrm>
    </dsp:sp>
    <dsp:sp modelId="{C757F3E9-F291-40A6-889F-46B55561F2CD}">
      <dsp:nvSpPr>
        <dsp:cNvPr id="0" name=""/>
        <dsp:cNvSpPr/>
      </dsp:nvSpPr>
      <dsp:spPr>
        <a:xfrm>
          <a:off x="618044" y="5"/>
          <a:ext cx="1107683" cy="110768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C3895D-97AB-4D60-8C13-4928FFCC56AD}">
      <dsp:nvSpPr>
        <dsp:cNvPr id="0" name=""/>
        <dsp:cNvSpPr/>
      </dsp:nvSpPr>
      <dsp:spPr>
        <a:xfrm rot="10800000">
          <a:off x="231633" y="1344045"/>
          <a:ext cx="11240974" cy="744185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8458" tIns="129540" rIns="241808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b="1" kern="1200" dirty="0" smtClean="0">
              <a:solidFill>
                <a:schemeClr val="tx1"/>
              </a:solidFill>
            </a:rPr>
            <a:t>Муниципальный финансовый контроль</a:t>
          </a:r>
          <a:endParaRPr lang="ru-RU" sz="3400" b="1" kern="1200" dirty="0">
            <a:solidFill>
              <a:schemeClr val="tx1"/>
            </a:solidFill>
          </a:endParaRPr>
        </a:p>
      </dsp:txBody>
      <dsp:txXfrm rot="10800000">
        <a:off x="231633" y="1344045"/>
        <a:ext cx="11240974" cy="744185"/>
      </dsp:txXfrm>
    </dsp:sp>
    <dsp:sp modelId="{634AE918-1A02-442E-AE4C-2654ED271400}">
      <dsp:nvSpPr>
        <dsp:cNvPr id="0" name=""/>
        <dsp:cNvSpPr/>
      </dsp:nvSpPr>
      <dsp:spPr>
        <a:xfrm>
          <a:off x="618044" y="1152128"/>
          <a:ext cx="1107683" cy="110768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359AE32-0819-46FE-AA97-B08D1EC16E52}">
      <dsp:nvSpPr>
        <dsp:cNvPr id="0" name=""/>
        <dsp:cNvSpPr/>
      </dsp:nvSpPr>
      <dsp:spPr>
        <a:xfrm>
          <a:off x="3849895" y="14263"/>
          <a:ext cx="1910847" cy="1605225"/>
        </a:xfrm>
        <a:prstGeom prst="gear9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Доходы</a:t>
          </a:r>
          <a:endParaRPr lang="ru-RU" sz="2400" b="1" kern="1200" dirty="0">
            <a:solidFill>
              <a:schemeClr val="accent6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3849895" y="14263"/>
        <a:ext cx="1910847" cy="1605225"/>
      </dsp:txXfrm>
    </dsp:sp>
    <dsp:sp modelId="{A2DB6930-ABED-4F1E-AA38-672EF21FFD37}">
      <dsp:nvSpPr>
        <dsp:cNvPr id="0" name=""/>
        <dsp:cNvSpPr/>
      </dsp:nvSpPr>
      <dsp:spPr>
        <a:xfrm>
          <a:off x="5576356" y="1922613"/>
          <a:ext cx="1964513" cy="1860834"/>
        </a:xfrm>
        <a:prstGeom prst="gear6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Расходы</a:t>
          </a:r>
          <a:endParaRPr lang="ru-RU" sz="1900" b="1" kern="12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576356" y="1922613"/>
        <a:ext cx="1964513" cy="1860834"/>
      </dsp:txXfrm>
    </dsp:sp>
    <dsp:sp modelId="{684F63F7-5917-4244-86E3-D06266455465}">
      <dsp:nvSpPr>
        <dsp:cNvPr id="0" name=""/>
        <dsp:cNvSpPr/>
      </dsp:nvSpPr>
      <dsp:spPr>
        <a:xfrm rot="20700000">
          <a:off x="2405296" y="3093016"/>
          <a:ext cx="2160361" cy="1877787"/>
        </a:xfrm>
        <a:prstGeom prst="gear6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Источники финансирования дефицита бюджета                                    </a:t>
          </a:r>
          <a:endParaRPr lang="ru-RU" sz="1600" b="1" kern="1200" dirty="0">
            <a:solidFill>
              <a:schemeClr val="accent6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2895887" y="3488109"/>
        <a:ext cx="1179179" cy="1087600"/>
      </dsp:txXfrm>
    </dsp:sp>
    <dsp:sp modelId="{6728597D-B836-4259-A697-0B9A0D018B77}">
      <dsp:nvSpPr>
        <dsp:cNvPr id="0" name=""/>
        <dsp:cNvSpPr/>
      </dsp:nvSpPr>
      <dsp:spPr>
        <a:xfrm rot="21232066">
          <a:off x="5954376" y="1814858"/>
          <a:ext cx="1936797" cy="1782096"/>
        </a:xfrm>
        <a:prstGeom prst="circularArrow">
          <a:avLst>
            <a:gd name="adj1" fmla="val 4688"/>
            <a:gd name="adj2" fmla="val 299029"/>
            <a:gd name="adj3" fmla="val 2536186"/>
            <a:gd name="adj4" fmla="val 15818803"/>
            <a:gd name="adj5" fmla="val 5469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3245EB-576C-47EC-BE03-78917B1978BE}">
      <dsp:nvSpPr>
        <dsp:cNvPr id="0" name=""/>
        <dsp:cNvSpPr/>
      </dsp:nvSpPr>
      <dsp:spPr>
        <a:xfrm rot="14380331" flipH="1">
          <a:off x="2132208" y="2613355"/>
          <a:ext cx="2656552" cy="2819373"/>
        </a:xfrm>
        <a:prstGeom prst="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shade val="90000"/>
            <a:hueOff val="74220"/>
            <a:satOff val="10133"/>
            <a:lumOff val="72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275FB2-A037-436D-A3E6-8BA47DA7A7B1}">
      <dsp:nvSpPr>
        <dsp:cNvPr id="0" name=""/>
        <dsp:cNvSpPr/>
      </dsp:nvSpPr>
      <dsp:spPr>
        <a:xfrm rot="18607360">
          <a:off x="3000594" y="-1286601"/>
          <a:ext cx="4431768" cy="266782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2">
            <a:shade val="90000"/>
            <a:hueOff val="148441"/>
            <a:satOff val="20266"/>
            <a:lumOff val="1441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0.7596</cdr:x>
      <cdr:y>0.60919</cdr:y>
    </cdr:from>
    <cdr:to>
      <cdr:x>1</cdr:x>
      <cdr:y>0.82728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108145" y="3778774"/>
          <a:ext cx="2860963" cy="13527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solidFill>
                <a:schemeClr val="accent2">
                  <a:lumMod val="50000"/>
                </a:schemeClr>
              </a:solidFill>
            </a:rPr>
            <a:t>Всего собственные доходы                    </a:t>
          </a:r>
          <a:r>
            <a:rPr lang="ru-RU" sz="2400" b="1" dirty="0" smtClean="0">
              <a:solidFill>
                <a:schemeClr val="accent2">
                  <a:lumMod val="50000"/>
                </a:schemeClr>
              </a:solidFill>
            </a:rPr>
            <a:t>74239,2 тыс.руб.</a:t>
          </a:r>
          <a:endParaRPr lang="ru-RU" sz="2400" b="1" dirty="0">
            <a:solidFill>
              <a:schemeClr val="accent2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0.80263</cdr:x>
      <cdr:y>0.02827</cdr:y>
    </cdr:from>
    <cdr:to>
      <cdr:x>0.95122</cdr:x>
      <cdr:y>0.09658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730854" y="174577"/>
          <a:ext cx="1801504" cy="4218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solidFill>
                <a:srgbClr val="FFFF00"/>
              </a:solidFill>
            </a:rPr>
            <a:t>Тыс.руб.</a:t>
          </a:r>
          <a:endParaRPr lang="ru-RU" sz="2000" b="1" dirty="0">
            <a:solidFill>
              <a:srgbClr val="FFFF00"/>
            </a:solidFill>
          </a:endParaRPr>
        </a:p>
      </cdr:txBody>
    </cdr:sp>
  </cdr:relSizeAnchor>
  <cdr:relSizeAnchor xmlns:cdr="http://schemas.openxmlformats.org/drawingml/2006/chartDrawing">
    <cdr:from>
      <cdr:x>0.5539</cdr:x>
      <cdr:y>0.17822</cdr:y>
    </cdr:from>
    <cdr:to>
      <cdr:x>0.78096</cdr:x>
      <cdr:y>0.26842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6591914" y="1105500"/>
          <a:ext cx="2702206" cy="5595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chemeClr val="accent2">
                  <a:lumMod val="50000"/>
                </a:schemeClr>
              </a:solidFill>
            </a:rPr>
            <a:t>Неналоговые доходы</a:t>
          </a:r>
          <a:endParaRPr lang="ru-RU" sz="1800" b="1" dirty="0">
            <a:solidFill>
              <a:schemeClr val="accent2">
                <a:lumMod val="50000"/>
              </a:schemeClr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0.49399</cdr:x>
      <cdr:y>0.23347</cdr:y>
    </cdr:from>
    <cdr:to>
      <cdr:x>0.51119</cdr:x>
      <cdr:y>0.50218</cdr:y>
    </cdr:to>
    <cdr:sp macro="" textlink="">
      <cdr:nvSpPr>
        <cdr:cNvPr id="3" name="Прямая соединительная линия 2"/>
        <cdr:cNvSpPr/>
      </cdr:nvSpPr>
      <cdr:spPr>
        <a:xfrm xmlns:a="http://schemas.openxmlformats.org/drawingml/2006/main" flipH="1" flipV="1">
          <a:off x="2744712" y="924886"/>
          <a:ext cx="95535" cy="1064526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accent4">
              <a:lumMod val="2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0.29216</cdr:x>
      <cdr:y>0.71023</cdr:y>
    </cdr:from>
    <cdr:to>
      <cdr:x>0.46863</cdr:x>
      <cdr:y>0.76174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33516" y="3763157"/>
          <a:ext cx="1228299" cy="2729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dirty="0" smtClean="0">
              <a:solidFill>
                <a:schemeClr val="accent6">
                  <a:lumMod val="50000"/>
                </a:schemeClr>
              </a:solidFill>
            </a:rPr>
            <a:t>2023 г.</a:t>
          </a:r>
          <a:endParaRPr lang="ru-RU" sz="2000" dirty="0">
            <a:solidFill>
              <a:schemeClr val="accent6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0.49804</cdr:x>
      <cdr:y>0.69992</cdr:y>
    </cdr:from>
    <cdr:to>
      <cdr:x>0.73333</cdr:x>
      <cdr:y>0.80553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466531" y="3708566"/>
          <a:ext cx="1637732" cy="5595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dirty="0" smtClean="0">
              <a:solidFill>
                <a:schemeClr val="accent6">
                  <a:lumMod val="50000"/>
                </a:schemeClr>
              </a:solidFill>
            </a:rPr>
            <a:t>2024 г</a:t>
          </a:r>
          <a:r>
            <a:rPr lang="ru-RU" sz="2400" dirty="0" smtClean="0">
              <a:solidFill>
                <a:schemeClr val="accent6">
                  <a:lumMod val="50000"/>
                </a:schemeClr>
              </a:solidFill>
            </a:rPr>
            <a:t>.</a:t>
          </a:r>
          <a:endParaRPr lang="ru-RU" sz="2400" dirty="0">
            <a:solidFill>
              <a:schemeClr val="accent6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0.73529</cdr:x>
      <cdr:y>0.7128</cdr:y>
    </cdr:from>
    <cdr:to>
      <cdr:x>0.93137</cdr:x>
      <cdr:y>0.7875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117910" y="3776805"/>
          <a:ext cx="1364776" cy="3957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dirty="0" smtClean="0">
              <a:solidFill>
                <a:schemeClr val="accent6">
                  <a:lumMod val="50000"/>
                </a:schemeClr>
              </a:solidFill>
            </a:rPr>
            <a:t>2025 г.</a:t>
          </a:r>
          <a:endParaRPr lang="ru-RU" sz="2000" dirty="0">
            <a:solidFill>
              <a:schemeClr val="accent6">
                <a:lumMod val="50000"/>
              </a:schemeClr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E8BEDA40-91A9-49DC-B402-0EBE674AAE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E8CBB508-5589-42E7-A433-D119AC0FFB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233DA82-3F88-44B8-BD04-AA40EEE84FBF}" type="datetime1">
              <a:rPr lang="ru-RU" smtClean="0"/>
              <a:pPr rtl="0"/>
              <a:t>23.11.2022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E9232ABA-B33A-4B3B-8412-C1773FBF3D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 4">
            <a:extLst>
              <a:ext uri="{FF2B5EF4-FFF2-40B4-BE49-F238E27FC236}">
                <a16:creationId xmlns="" xmlns:a16="http://schemas.microsoft.com/office/drawing/2014/main" id="{BAB1832E-3B48-42CB-80A7-CD8E48D52D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F1072A3-100F-40A9-915F-8D2D9E6962D8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135371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690D7-6006-41CE-9478-6ADEF6469083}" type="datetime1">
              <a:rPr lang="ru-RU" smtClean="0"/>
              <a:pPr/>
              <a:t>23.11.2022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9230CFA-805A-4FD3-B3A0-DAAA5993DA17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7989277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pPr rtl="0"/>
              <a:t>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395957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pPr rtl="0"/>
              <a:t>49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69888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pPr rtl="0"/>
              <a:t>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22454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pPr rtl="0"/>
              <a:t>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221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pPr rtl="0"/>
              <a:t>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24845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pPr rtl="0"/>
              <a:t>6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24845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pPr rtl="0"/>
              <a:t>10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1509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648A6-9E18-4AFF-9987-20FF3ED567AD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pPr rtl="0"/>
              <a:t>15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85141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ru-RU" smtClean="0"/>
              <a:pPr rtl="0"/>
              <a:t>16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65268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Прямоугольный треугольник 10">
            <a:extLst>
              <a:ext uri="{FF2B5EF4-FFF2-40B4-BE49-F238E27FC236}">
                <a16:creationId xmlns=""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=""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Рисунок 24">
            <a:extLst>
              <a:ext uri="{FF2B5EF4-FFF2-40B4-BE49-F238E27FC236}">
                <a16:creationId xmlns="" xmlns:a16="http://schemas.microsoft.com/office/drawing/2014/main" id="{73B47EE6-EDE6-4881-B456-B37D9C1ADE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rt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образца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24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dirty="0"/>
              <a:t>ЩЕЛКНИТЕ, ЧТОБЫ ИЗМЕНИТЬ СТИЛЬ ОБРАЗЦА ПОДЗАГОЛОВКА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75004501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7537" userDrawn="1">
          <p15:clr>
            <a:srgbClr val="FBAE40"/>
          </p15:clr>
        </p15:guide>
        <p15:guide id="3" pos="138" userDrawn="1">
          <p15:clr>
            <a:srgbClr val="FBAE40"/>
          </p15:clr>
        </p15:guide>
        <p15:guide id="4" orient="horz" pos="4178" userDrawn="1">
          <p15:clr>
            <a:srgbClr val="FBAE40"/>
          </p15:clr>
        </p15:guide>
        <p15:guide id="5" orient="horz" pos="142" userDrawn="1">
          <p15:clr>
            <a:srgbClr val="FBAE40"/>
          </p15:clr>
        </p15:guide>
        <p15:guide id="6" pos="2457" userDrawn="1">
          <p15:clr>
            <a:srgbClr val="FBAE40"/>
          </p15:clr>
        </p15:guide>
        <p15:guide id="7" pos="43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Прямоугольный треугольник 10">
            <a:extLst>
              <a:ext uri="{FF2B5EF4-FFF2-40B4-BE49-F238E27FC236}">
                <a16:creationId xmlns=""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=""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образца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24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dirty="0"/>
              <a:t>ЩЕЛКНИТЕ, ЧТОБЫ ИЗМЕНИТЬ СТИЛЬ ОБРАЗЦА ПОДЗАГОЛОВКА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980920470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33B31A5E-1244-4689-B513-C78E3C4E53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9" name="Прямоугольный треугольник 18">
            <a:extLst>
              <a:ext uri="{FF2B5EF4-FFF2-40B4-BE49-F238E27FC236}">
                <a16:creationId xmlns=""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7" name="Параллелограмм 16">
            <a:extLst>
              <a:ext uri="{FF2B5EF4-FFF2-40B4-BE49-F238E27FC236}">
                <a16:creationId xmlns=""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Заголовок 1">
            <a:extLst>
              <a:ext uri="{FF2B5EF4-FFF2-40B4-BE49-F238E27FC236}">
                <a16:creationId xmlns=""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изменить стиль образца заголовка</a:t>
            </a:r>
          </a:p>
        </p:txBody>
      </p:sp>
      <p:sp>
        <p:nvSpPr>
          <p:cNvPr id="101" name="Текст 2">
            <a:extLst>
              <a:ext uri="{FF2B5EF4-FFF2-40B4-BE49-F238E27FC236}">
                <a16:creationId xmlns=""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0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РЕДАКТИРОВАНИЕ ОСНОВНЫХ СТИЛЕЙ ТЕКСТА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=""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араллелограмм 24">
            <a:extLst>
              <a:ext uri="{FF2B5EF4-FFF2-40B4-BE49-F238E27FC236}">
                <a16:creationId xmlns=""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=""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=""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араллелограмм 23">
            <a:extLst>
              <a:ext uri="{FF2B5EF4-FFF2-40B4-BE49-F238E27FC236}">
                <a16:creationId xmlns=""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28917915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  <p15:guide id="3" pos="143">
          <p15:clr>
            <a:srgbClr val="FBAE40"/>
          </p15:clr>
        </p15:guide>
        <p15:guide id="4" orient="horz" pos="4170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14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>
            <a:extLst>
              <a:ext uri="{FF2B5EF4-FFF2-40B4-BE49-F238E27FC236}">
                <a16:creationId xmlns=""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=""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=""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Диагональная полоса 25">
              <a:extLst>
                <a:ext uri="{FF2B5EF4-FFF2-40B4-BE49-F238E27FC236}">
                  <a16:creationId xmlns=""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=""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=""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25" name="Надпись 24">
            <a:extLst>
              <a:ext uri="{FF2B5EF4-FFF2-40B4-BE49-F238E27FC236}">
                <a16:creationId xmlns=""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Параллелограмм 35">
            <a:extLst>
              <a:ext uri="{FF2B5EF4-FFF2-40B4-BE49-F238E27FC236}">
                <a16:creationId xmlns=""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27" name="Заголовок 1">
            <a:extLst>
              <a:ext uri="{FF2B5EF4-FFF2-40B4-BE49-F238E27FC236}">
                <a16:creationId xmlns=""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заголовка образца слайда 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="" xmlns:a16="http://schemas.microsoft.com/office/drawing/2014/main" id="{1FAE0C34-9220-45F0-9FC2-9FE7C994E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78" y="1671924"/>
            <a:ext cx="10835122" cy="4505039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207459636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>
            <a:extLst>
              <a:ext uri="{FF2B5EF4-FFF2-40B4-BE49-F238E27FC236}">
                <a16:creationId xmlns=""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=""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=""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Диагональная полоса 25">
              <a:extLst>
                <a:ext uri="{FF2B5EF4-FFF2-40B4-BE49-F238E27FC236}">
                  <a16:creationId xmlns=""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=""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=""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25" name="Надпись 24">
            <a:extLst>
              <a:ext uri="{FF2B5EF4-FFF2-40B4-BE49-F238E27FC236}">
                <a16:creationId xmlns=""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Параллелограмм 35">
            <a:extLst>
              <a:ext uri="{FF2B5EF4-FFF2-40B4-BE49-F238E27FC236}">
                <a16:creationId xmlns=""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27" name="Заголовок 1">
            <a:extLst>
              <a:ext uri="{FF2B5EF4-FFF2-40B4-BE49-F238E27FC236}">
                <a16:creationId xmlns=""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заголовка образца слайда 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="" xmlns:a16="http://schemas.microsoft.com/office/drawing/2014/main" id="{217F9213-0142-420B-A84D-C5627A0C8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687" y="1651044"/>
            <a:ext cx="5181600" cy="4525919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5" name="Объект 3">
            <a:extLst>
              <a:ext uri="{FF2B5EF4-FFF2-40B4-BE49-F238E27FC236}">
                <a16:creationId xmlns="" xmlns:a16="http://schemas.microsoft.com/office/drawing/2014/main" id="{8014328B-D576-4B5C-A4AE-CF9831892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51044"/>
            <a:ext cx="5181600" cy="4525919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284737700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>
            <a:extLst>
              <a:ext uri="{FF2B5EF4-FFF2-40B4-BE49-F238E27FC236}">
                <a16:creationId xmlns=""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=""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=""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Диагональная полоса 25">
              <a:extLst>
                <a:ext uri="{FF2B5EF4-FFF2-40B4-BE49-F238E27FC236}">
                  <a16:creationId xmlns=""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=""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=""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25" name="Надпись 24">
            <a:extLst>
              <a:ext uri="{FF2B5EF4-FFF2-40B4-BE49-F238E27FC236}">
                <a16:creationId xmlns=""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Параллелограмм 35">
            <a:extLst>
              <a:ext uri="{FF2B5EF4-FFF2-40B4-BE49-F238E27FC236}">
                <a16:creationId xmlns=""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27" name="Заголовок 1">
            <a:extLst>
              <a:ext uri="{FF2B5EF4-FFF2-40B4-BE49-F238E27FC236}">
                <a16:creationId xmlns=""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заголовка образца слайда 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="" xmlns:a16="http://schemas.microsoft.com/office/drawing/2014/main" id="{82BFF385-445D-4DBB-9773-F99669415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678" y="1681163"/>
            <a:ext cx="5382501" cy="823912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lang="en-US" b="1" dirty="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ru-RU" noProof="0" smtClean="0"/>
              <a:t>Образец текста</a:t>
            </a:r>
          </a:p>
        </p:txBody>
      </p:sp>
      <p:sp>
        <p:nvSpPr>
          <p:cNvPr id="20" name="Текст 4">
            <a:extLst>
              <a:ext uri="{FF2B5EF4-FFF2-40B4-BE49-F238E27FC236}">
                <a16:creationId xmlns="" xmlns:a16="http://schemas.microsoft.com/office/drawing/2014/main" id="{311B1CFE-1B35-4B5C-B40A-DC5ADF211B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1" name="Объект 5">
            <a:extLst>
              <a:ext uri="{FF2B5EF4-FFF2-40B4-BE49-F238E27FC236}">
                <a16:creationId xmlns="" xmlns:a16="http://schemas.microsoft.com/office/drawing/2014/main" id="{1CE840E8-D596-479D-AE97-E88F42DC1B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24" name="Объект 3">
            <a:extLst>
              <a:ext uri="{FF2B5EF4-FFF2-40B4-BE49-F238E27FC236}">
                <a16:creationId xmlns="" xmlns:a16="http://schemas.microsoft.com/office/drawing/2014/main" id="{B9A68D25-B19E-4E84-B65D-596EE8382D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678" y="2505075"/>
            <a:ext cx="5391749" cy="368458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86069503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Прямоугольный треугольник 10">
            <a:extLst>
              <a:ext uri="{FF2B5EF4-FFF2-40B4-BE49-F238E27FC236}">
                <a16:creationId xmlns=""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=""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образца заголовка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">
            <a:extLst>
              <a:ext uri="{FF2B5EF4-FFF2-40B4-BE49-F238E27FC236}">
                <a16:creationId xmlns=""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="" xmlns:a16="http://schemas.microsoft.com/office/drawing/2014/main" id="{C9A1E80C-1A76-4D3E-92A1-846866867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316" y="2290713"/>
            <a:ext cx="5803672" cy="4341862"/>
          </a:xfrm>
          <a:prstGeom prst="rect">
            <a:avLst/>
          </a:prstGeo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70065975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Прямоугольный треугольник 10">
            <a:extLst>
              <a:ext uri="{FF2B5EF4-FFF2-40B4-BE49-F238E27FC236}">
                <a16:creationId xmlns=""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=""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образца заголовка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">
            <a:extLst>
              <a:ext uri="{FF2B5EF4-FFF2-40B4-BE49-F238E27FC236}">
                <a16:creationId xmlns=""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="" xmlns:a16="http://schemas.microsoft.com/office/drawing/2014/main" id="{22728E0A-430E-4C6A-BF56-06FA8510F2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9970" y="2271860"/>
            <a:ext cx="5715017" cy="436071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39084036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37A5C384-78D0-4088-9411-AB6790574770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8" name="Надпись 17">
            <a:extLst>
              <a:ext uri="{FF2B5EF4-FFF2-40B4-BE49-F238E27FC236}">
                <a16:creationId xmlns="" xmlns:a16="http://schemas.microsoft.com/office/drawing/2014/main" id="{CC52C5C1-EC33-44C1-9D54-A1058BBF1812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="" xmlns:a16="http://schemas.microsoft.com/office/drawing/2014/main" id="{8A0030CD-8C9E-4AA5-8C5D-F9B2EDB7E17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Диагональная полоса 26">
              <a:extLst>
                <a:ext uri="{FF2B5EF4-FFF2-40B4-BE49-F238E27FC236}">
                  <a16:creationId xmlns="" xmlns:a16="http://schemas.microsoft.com/office/drawing/2014/main" id="{872EE65E-EE50-4A3E-861E-1D6C241CB8EA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="" xmlns:a16="http://schemas.microsoft.com/office/drawing/2014/main" id="{E76AD1EF-E06C-4D3C-9693-26844D01C83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Параллелограмм 28">
              <a:extLst>
                <a:ext uri="{FF2B5EF4-FFF2-40B4-BE49-F238E27FC236}">
                  <a16:creationId xmlns="" xmlns:a16="http://schemas.microsoft.com/office/drawing/2014/main" id="{57D44C42-44C0-420A-A125-9B1A979D4F56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30" name="Параллелограмм 29">
            <a:extLst>
              <a:ext uri="{FF2B5EF4-FFF2-40B4-BE49-F238E27FC236}">
                <a16:creationId xmlns="" xmlns:a16="http://schemas.microsoft.com/office/drawing/2014/main" id="{406089BB-36DC-4E23-B215-527A8A18FCF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578C43A6-50C6-704E-BADC-6D83BADE73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ED91439B-965F-3548-AF77-89501B24F6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41990684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85BB0367-1AFD-4191-AB6F-E9815D136F63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1" name="Надпись 20">
            <a:extLst>
              <a:ext uri="{FF2B5EF4-FFF2-40B4-BE49-F238E27FC236}">
                <a16:creationId xmlns="" xmlns:a16="http://schemas.microsoft.com/office/drawing/2014/main" id="{7E8A2C98-F26E-415A-B931-1B89CA46C1CF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7" name="Группа 26">
            <a:extLst>
              <a:ext uri="{FF2B5EF4-FFF2-40B4-BE49-F238E27FC236}">
                <a16:creationId xmlns="" xmlns:a16="http://schemas.microsoft.com/office/drawing/2014/main" id="{1B2FB48C-0C70-4DBE-B904-A134B6644DD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8" name="Диагональная полоса 27">
              <a:extLst>
                <a:ext uri="{FF2B5EF4-FFF2-40B4-BE49-F238E27FC236}">
                  <a16:creationId xmlns="" xmlns:a16="http://schemas.microsoft.com/office/drawing/2014/main" id="{4F2E2158-1E6E-4E0D-BDAB-B20041C7361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9" name="Прямая соединительная линия 28">
              <a:extLst>
                <a:ext uri="{FF2B5EF4-FFF2-40B4-BE49-F238E27FC236}">
                  <a16:creationId xmlns="" xmlns:a16="http://schemas.microsoft.com/office/drawing/2014/main" id="{626D62DB-3A5A-4DA1-BFA4-D9E58676E86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="" xmlns:a16="http://schemas.microsoft.com/office/drawing/2014/main" id="{F5A729A7-3A5C-405C-AE06-180E7529E477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31" name="Параллелограмм 30">
            <a:extLst>
              <a:ext uri="{FF2B5EF4-FFF2-40B4-BE49-F238E27FC236}">
                <a16:creationId xmlns="" xmlns:a16="http://schemas.microsoft.com/office/drawing/2014/main" id="{41E23981-B12A-4AC3-A030-337BBBA5E45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CB69A007-934D-7A4B-9EFA-82044EF4D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5A154DC2-98C7-4D4B-A17A-AA4731217F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64D604A2-C574-42DB-B0C4-99715CAA1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8330184" cy="1147968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65841909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2EDAB3FE-9015-40FD-A870-D81B5A86A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658918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33B31A5E-1244-4689-B513-C78E3C4E53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9" name="Прямоугольный треугольник 18">
            <a:extLst>
              <a:ext uri="{FF2B5EF4-FFF2-40B4-BE49-F238E27FC236}">
                <a16:creationId xmlns=""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7" name="Параллелограмм 16">
            <a:extLst>
              <a:ext uri="{FF2B5EF4-FFF2-40B4-BE49-F238E27FC236}">
                <a16:creationId xmlns=""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Заголовок 1">
            <a:extLst>
              <a:ext uri="{FF2B5EF4-FFF2-40B4-BE49-F238E27FC236}">
                <a16:creationId xmlns=""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изменить стиль образца заголовка</a:t>
            </a:r>
          </a:p>
        </p:txBody>
      </p:sp>
      <p:sp>
        <p:nvSpPr>
          <p:cNvPr id="101" name="Текст 2">
            <a:extLst>
              <a:ext uri="{FF2B5EF4-FFF2-40B4-BE49-F238E27FC236}">
                <a16:creationId xmlns=""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0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РЕДАКТИРОВАНИЕ ОСНОВНЫХ СТИЛЕЙ ТЕКСТА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=""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араллелограмм 24">
            <a:extLst>
              <a:ext uri="{FF2B5EF4-FFF2-40B4-BE49-F238E27FC236}">
                <a16:creationId xmlns=""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=""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Рисунок 26">
            <a:extLst>
              <a:ext uri="{FF2B5EF4-FFF2-40B4-BE49-F238E27FC236}">
                <a16:creationId xmlns="" xmlns:a16="http://schemas.microsoft.com/office/drawing/2014/main" id="{95572AA9-EFAE-4771-B1EE-47E3611737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rt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=""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араллелограмм 23">
            <a:extLst>
              <a:ext uri="{FF2B5EF4-FFF2-40B4-BE49-F238E27FC236}">
                <a16:creationId xmlns=""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12399830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orient="horz" pos="4170" userDrawn="1">
          <p15:clr>
            <a:srgbClr val="FBAE40"/>
          </p15:clr>
        </p15:guide>
        <p15:guide id="5" pos="7537" userDrawn="1">
          <p15:clr>
            <a:srgbClr val="FBAE40"/>
          </p15:clr>
        </p15:guide>
        <p15:guide id="6" orient="horz" pos="14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Разметка текста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ый треугольник 34">
            <a:extLst>
              <a:ext uri="{FF2B5EF4-FFF2-40B4-BE49-F238E27FC236}">
                <a16:creationId xmlns="" xmlns:a16="http://schemas.microsoft.com/office/drawing/2014/main" id="{805F1696-7D6B-4055-94C3-E4C179F63596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8" name="Рисунок 17">
            <a:extLst>
              <a:ext uri="{FF2B5EF4-FFF2-40B4-BE49-F238E27FC236}">
                <a16:creationId xmlns="" xmlns:a16="http://schemas.microsoft.com/office/drawing/2014/main" id="{8B9EC3A9-7039-403A-9414-429521308A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0177" y="1435100"/>
            <a:ext cx="6021821" cy="5422900"/>
          </a:xfrm>
          <a:custGeom>
            <a:avLst/>
            <a:gdLst>
              <a:gd name="connsiteX0" fmla="*/ 6021821 w 6021821"/>
              <a:gd name="connsiteY0" fmla="*/ 0 h 5422900"/>
              <a:gd name="connsiteX1" fmla="*/ 6021821 w 6021821"/>
              <a:gd name="connsiteY1" fmla="*/ 5422900 h 5422900"/>
              <a:gd name="connsiteX2" fmla="*/ 0 w 6021821"/>
              <a:gd name="connsiteY2" fmla="*/ 5422900 h 542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1821" h="5422900">
                <a:moveTo>
                  <a:pt x="6021821" y="0"/>
                </a:moveTo>
                <a:lnTo>
                  <a:pt x="6021821" y="5422900"/>
                </a:lnTo>
                <a:lnTo>
                  <a:pt x="0" y="5422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457200" rtlCol="0" anchor="ctr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29540"/>
            <a:ext cx="4942829" cy="295827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25" name="Параллелограмм 24">
            <a:extLst>
              <a:ext uri="{FF2B5EF4-FFF2-40B4-BE49-F238E27FC236}">
                <a16:creationId xmlns=""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=""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352314" y="1185452"/>
            <a:ext cx="1839685" cy="163394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496102"/>
            <a:ext cx="7342621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НАЖМИТЕ ДЛЯ ИЗМЕНЕНИЯ СТИЛЯ ПОДЗАГОЛОВКА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="" xmlns:a16="http://schemas.microsoft.com/office/drawing/2014/main" id="{2DB9D671-9FC8-4306-96B7-D9D585694B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378" y="1241109"/>
            <a:ext cx="73426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</a:t>
            </a:r>
            <a:br>
              <a:rPr lang="ru-RU" noProof="0" dirty="0"/>
            </a:br>
            <a:r>
              <a:rPr lang="ru-RU" noProof="0" dirty="0"/>
              <a:t>Стиль образца заголовка 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6E55A0B9-F639-8643-9C4D-B93B8EE21A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0C29282-8AC7-494D-9A8E-A26C7F6994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15" name="Надпись 14">
            <a:extLst>
              <a:ext uri="{FF2B5EF4-FFF2-40B4-BE49-F238E27FC236}">
                <a16:creationId xmlns="" xmlns:a16="http://schemas.microsoft.com/office/drawing/2014/main" id="{5E24A5A7-66A2-7F43-9A7A-5E13F74F8C0E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</p:spTree>
    <p:extLst>
      <p:ext uri="{BB962C8B-B14F-4D97-AF65-F5344CB8AC3E}">
        <p14:creationId xmlns="" xmlns:p14="http://schemas.microsoft.com/office/powerpoint/2010/main" val="428311092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Разметка текста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ый треугольник 34">
            <a:extLst>
              <a:ext uri="{FF2B5EF4-FFF2-40B4-BE49-F238E27FC236}">
                <a16:creationId xmlns="" xmlns:a16="http://schemas.microsoft.com/office/drawing/2014/main" id="{805F1696-7D6B-4055-94C3-E4C179F63596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8" name="Рисунок 17">
            <a:extLst>
              <a:ext uri="{FF2B5EF4-FFF2-40B4-BE49-F238E27FC236}">
                <a16:creationId xmlns="" xmlns:a16="http://schemas.microsoft.com/office/drawing/2014/main" id="{8B9EC3A9-7039-403A-9414-429521308A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0177" y="1435100"/>
            <a:ext cx="6021821" cy="5422900"/>
          </a:xfrm>
          <a:custGeom>
            <a:avLst/>
            <a:gdLst>
              <a:gd name="connsiteX0" fmla="*/ 6021821 w 6021821"/>
              <a:gd name="connsiteY0" fmla="*/ 0 h 5422900"/>
              <a:gd name="connsiteX1" fmla="*/ 6021821 w 6021821"/>
              <a:gd name="connsiteY1" fmla="*/ 5422900 h 5422900"/>
              <a:gd name="connsiteX2" fmla="*/ 0 w 6021821"/>
              <a:gd name="connsiteY2" fmla="*/ 5422900 h 542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1821" h="5422900">
                <a:moveTo>
                  <a:pt x="6021821" y="0"/>
                </a:moveTo>
                <a:lnTo>
                  <a:pt x="6021821" y="5422900"/>
                </a:lnTo>
                <a:lnTo>
                  <a:pt x="0" y="5422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457200" rtlCol="0" anchor="ctr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29540"/>
            <a:ext cx="4942829" cy="295827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25" name="Параллелограмм 24">
            <a:extLst>
              <a:ext uri="{FF2B5EF4-FFF2-40B4-BE49-F238E27FC236}">
                <a16:creationId xmlns=""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=""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352314" y="1185452"/>
            <a:ext cx="1839685" cy="163394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496102"/>
            <a:ext cx="7342621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НАЖМИТЕ ДЛЯ ИЗМЕНЕНИЯ СТИЛЯ ПОДЗАГОЛОВКА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="" xmlns:a16="http://schemas.microsoft.com/office/drawing/2014/main" id="{2DB9D671-9FC8-4306-96B7-D9D585694B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378" y="1241109"/>
            <a:ext cx="73426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</a:t>
            </a:r>
            <a:br>
              <a:rPr lang="ru-RU" noProof="0" dirty="0"/>
            </a:br>
            <a:r>
              <a:rPr lang="ru-RU" noProof="0" dirty="0"/>
              <a:t>Стиль образца заголовка 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6E55A0B9-F639-8643-9C4D-B93B8EE21A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0C29282-8AC7-494D-9A8E-A26C7F6994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15" name="Надпись 14">
            <a:extLst>
              <a:ext uri="{FF2B5EF4-FFF2-40B4-BE49-F238E27FC236}">
                <a16:creationId xmlns="" xmlns:a16="http://schemas.microsoft.com/office/drawing/2014/main" id="{5E24A5A7-66A2-7F43-9A7A-5E13F74F8C0E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</p:spTree>
    <p:extLst>
      <p:ext uri="{BB962C8B-B14F-4D97-AF65-F5344CB8AC3E}">
        <p14:creationId xmlns="" xmlns:p14="http://schemas.microsoft.com/office/powerpoint/2010/main" val="428311092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Разметка текста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ый треугольник 34">
            <a:extLst>
              <a:ext uri="{FF2B5EF4-FFF2-40B4-BE49-F238E27FC236}">
                <a16:creationId xmlns="" xmlns:a16="http://schemas.microsoft.com/office/drawing/2014/main" id="{805F1696-7D6B-4055-94C3-E4C179F63596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8" name="Рисунок 17">
            <a:extLst>
              <a:ext uri="{FF2B5EF4-FFF2-40B4-BE49-F238E27FC236}">
                <a16:creationId xmlns="" xmlns:a16="http://schemas.microsoft.com/office/drawing/2014/main" id="{8B9EC3A9-7039-403A-9414-429521308A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0177" y="1435100"/>
            <a:ext cx="6021821" cy="5422900"/>
          </a:xfrm>
          <a:custGeom>
            <a:avLst/>
            <a:gdLst>
              <a:gd name="connsiteX0" fmla="*/ 6021821 w 6021821"/>
              <a:gd name="connsiteY0" fmla="*/ 0 h 5422900"/>
              <a:gd name="connsiteX1" fmla="*/ 6021821 w 6021821"/>
              <a:gd name="connsiteY1" fmla="*/ 5422900 h 5422900"/>
              <a:gd name="connsiteX2" fmla="*/ 0 w 6021821"/>
              <a:gd name="connsiteY2" fmla="*/ 5422900 h 542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1821" h="5422900">
                <a:moveTo>
                  <a:pt x="6021821" y="0"/>
                </a:moveTo>
                <a:lnTo>
                  <a:pt x="6021821" y="5422900"/>
                </a:lnTo>
                <a:lnTo>
                  <a:pt x="0" y="5422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457200" rtlCol="0" anchor="ctr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29540"/>
            <a:ext cx="4942829" cy="295827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25" name="Параллелограмм 24">
            <a:extLst>
              <a:ext uri="{FF2B5EF4-FFF2-40B4-BE49-F238E27FC236}">
                <a16:creationId xmlns=""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=""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352314" y="1185452"/>
            <a:ext cx="1839685" cy="163394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496102"/>
            <a:ext cx="7342621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НАЖМИТЕ ДЛЯ ИЗМЕНЕНИЯ СТИЛЯ ПОДЗАГОЛОВКА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="" xmlns:a16="http://schemas.microsoft.com/office/drawing/2014/main" id="{2DB9D671-9FC8-4306-96B7-D9D585694B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378" y="1241109"/>
            <a:ext cx="73426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</a:t>
            </a:r>
            <a:br>
              <a:rPr lang="ru-RU" noProof="0" dirty="0"/>
            </a:br>
            <a:r>
              <a:rPr lang="ru-RU" noProof="0" dirty="0"/>
              <a:t>Стиль образца заголовка 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6E55A0B9-F639-8643-9C4D-B93B8EE21A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0C29282-8AC7-494D-9A8E-A26C7F6994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15" name="Надпись 14">
            <a:extLst>
              <a:ext uri="{FF2B5EF4-FFF2-40B4-BE49-F238E27FC236}">
                <a16:creationId xmlns="" xmlns:a16="http://schemas.microsoft.com/office/drawing/2014/main" id="{5E24A5A7-66A2-7F43-9A7A-5E13F74F8C0E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</p:spTree>
    <p:extLst>
      <p:ext uri="{BB962C8B-B14F-4D97-AF65-F5344CB8AC3E}">
        <p14:creationId xmlns="" xmlns:p14="http://schemas.microsoft.com/office/powerpoint/2010/main" val="428311092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Разметка текста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ый треугольник 34">
            <a:extLst>
              <a:ext uri="{FF2B5EF4-FFF2-40B4-BE49-F238E27FC236}">
                <a16:creationId xmlns="" xmlns:a16="http://schemas.microsoft.com/office/drawing/2014/main" id="{805F1696-7D6B-4055-94C3-E4C179F63596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8" name="Рисунок 17">
            <a:extLst>
              <a:ext uri="{FF2B5EF4-FFF2-40B4-BE49-F238E27FC236}">
                <a16:creationId xmlns="" xmlns:a16="http://schemas.microsoft.com/office/drawing/2014/main" id="{8B9EC3A9-7039-403A-9414-429521308A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0177" y="1435100"/>
            <a:ext cx="6021821" cy="5422900"/>
          </a:xfrm>
          <a:custGeom>
            <a:avLst/>
            <a:gdLst>
              <a:gd name="connsiteX0" fmla="*/ 6021821 w 6021821"/>
              <a:gd name="connsiteY0" fmla="*/ 0 h 5422900"/>
              <a:gd name="connsiteX1" fmla="*/ 6021821 w 6021821"/>
              <a:gd name="connsiteY1" fmla="*/ 5422900 h 5422900"/>
              <a:gd name="connsiteX2" fmla="*/ 0 w 6021821"/>
              <a:gd name="connsiteY2" fmla="*/ 5422900 h 542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1821" h="5422900">
                <a:moveTo>
                  <a:pt x="6021821" y="0"/>
                </a:moveTo>
                <a:lnTo>
                  <a:pt x="6021821" y="5422900"/>
                </a:lnTo>
                <a:lnTo>
                  <a:pt x="0" y="5422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457200" rtlCol="0" anchor="ctr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29540"/>
            <a:ext cx="4942829" cy="295827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25" name="Параллелограмм 24">
            <a:extLst>
              <a:ext uri="{FF2B5EF4-FFF2-40B4-BE49-F238E27FC236}">
                <a16:creationId xmlns=""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=""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352314" y="1185452"/>
            <a:ext cx="1839685" cy="163394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496102"/>
            <a:ext cx="7342621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НАЖМИТЕ ДЛЯ ИЗМЕНЕНИЯ СТИЛЯ ПОДЗАГОЛОВКА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="" xmlns:a16="http://schemas.microsoft.com/office/drawing/2014/main" id="{2DB9D671-9FC8-4306-96B7-D9D585694B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378" y="1241109"/>
            <a:ext cx="73426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</a:t>
            </a:r>
            <a:br>
              <a:rPr lang="ru-RU" noProof="0" dirty="0"/>
            </a:br>
            <a:r>
              <a:rPr lang="ru-RU" noProof="0" dirty="0"/>
              <a:t>Стиль образца заголовка 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6E55A0B9-F639-8643-9C4D-B93B8EE21A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0C29282-8AC7-494D-9A8E-A26C7F6994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15" name="Надпись 14">
            <a:extLst>
              <a:ext uri="{FF2B5EF4-FFF2-40B4-BE49-F238E27FC236}">
                <a16:creationId xmlns="" xmlns:a16="http://schemas.microsoft.com/office/drawing/2014/main" id="{5E24A5A7-66A2-7F43-9A7A-5E13F74F8C0E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</p:spTree>
    <p:extLst>
      <p:ext uri="{BB962C8B-B14F-4D97-AF65-F5344CB8AC3E}">
        <p14:creationId xmlns="" xmlns:p14="http://schemas.microsoft.com/office/powerpoint/2010/main" val="428311092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Разметка текста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ый треугольник 34">
            <a:extLst>
              <a:ext uri="{FF2B5EF4-FFF2-40B4-BE49-F238E27FC236}">
                <a16:creationId xmlns="" xmlns:a16="http://schemas.microsoft.com/office/drawing/2014/main" id="{805F1696-7D6B-4055-94C3-E4C179F63596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8" name="Рисунок 17">
            <a:extLst>
              <a:ext uri="{FF2B5EF4-FFF2-40B4-BE49-F238E27FC236}">
                <a16:creationId xmlns="" xmlns:a16="http://schemas.microsoft.com/office/drawing/2014/main" id="{8B9EC3A9-7039-403A-9414-429521308A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0177" y="1435100"/>
            <a:ext cx="6021821" cy="5422900"/>
          </a:xfrm>
          <a:custGeom>
            <a:avLst/>
            <a:gdLst>
              <a:gd name="connsiteX0" fmla="*/ 6021821 w 6021821"/>
              <a:gd name="connsiteY0" fmla="*/ 0 h 5422900"/>
              <a:gd name="connsiteX1" fmla="*/ 6021821 w 6021821"/>
              <a:gd name="connsiteY1" fmla="*/ 5422900 h 5422900"/>
              <a:gd name="connsiteX2" fmla="*/ 0 w 6021821"/>
              <a:gd name="connsiteY2" fmla="*/ 5422900 h 542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1821" h="5422900">
                <a:moveTo>
                  <a:pt x="6021821" y="0"/>
                </a:moveTo>
                <a:lnTo>
                  <a:pt x="6021821" y="5422900"/>
                </a:lnTo>
                <a:lnTo>
                  <a:pt x="0" y="5422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457200" rtlCol="0" anchor="ctr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29540"/>
            <a:ext cx="4942829" cy="295827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25" name="Параллелограмм 24">
            <a:extLst>
              <a:ext uri="{FF2B5EF4-FFF2-40B4-BE49-F238E27FC236}">
                <a16:creationId xmlns=""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=""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352314" y="1185452"/>
            <a:ext cx="1839685" cy="163394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496102"/>
            <a:ext cx="7342621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НАЖМИТЕ ДЛЯ ИЗМЕНЕНИЯ СТИЛЯ ПОДЗАГОЛОВКА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="" xmlns:a16="http://schemas.microsoft.com/office/drawing/2014/main" id="{2DB9D671-9FC8-4306-96B7-D9D585694B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378" y="1241109"/>
            <a:ext cx="73426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</a:t>
            </a:r>
            <a:br>
              <a:rPr lang="ru-RU" noProof="0" dirty="0"/>
            </a:br>
            <a:r>
              <a:rPr lang="ru-RU" noProof="0" dirty="0"/>
              <a:t>Стиль образца заголовка 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6E55A0B9-F639-8643-9C4D-B93B8EE21A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0C29282-8AC7-494D-9A8E-A26C7F6994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15" name="Надпись 14">
            <a:extLst>
              <a:ext uri="{FF2B5EF4-FFF2-40B4-BE49-F238E27FC236}">
                <a16:creationId xmlns="" xmlns:a16="http://schemas.microsoft.com/office/drawing/2014/main" id="{5E24A5A7-66A2-7F43-9A7A-5E13F74F8C0E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</p:spTree>
    <p:extLst>
      <p:ext uri="{BB962C8B-B14F-4D97-AF65-F5344CB8AC3E}">
        <p14:creationId xmlns="" xmlns:p14="http://schemas.microsoft.com/office/powerpoint/2010/main" val="428311092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Разметка текста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ый треугольник 34">
            <a:extLst>
              <a:ext uri="{FF2B5EF4-FFF2-40B4-BE49-F238E27FC236}">
                <a16:creationId xmlns="" xmlns:a16="http://schemas.microsoft.com/office/drawing/2014/main" id="{805F1696-7D6B-4055-94C3-E4C179F63596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8" name="Рисунок 17">
            <a:extLst>
              <a:ext uri="{FF2B5EF4-FFF2-40B4-BE49-F238E27FC236}">
                <a16:creationId xmlns="" xmlns:a16="http://schemas.microsoft.com/office/drawing/2014/main" id="{8B9EC3A9-7039-403A-9414-429521308A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0177" y="1435100"/>
            <a:ext cx="6021821" cy="5422900"/>
          </a:xfrm>
          <a:custGeom>
            <a:avLst/>
            <a:gdLst>
              <a:gd name="connsiteX0" fmla="*/ 6021821 w 6021821"/>
              <a:gd name="connsiteY0" fmla="*/ 0 h 5422900"/>
              <a:gd name="connsiteX1" fmla="*/ 6021821 w 6021821"/>
              <a:gd name="connsiteY1" fmla="*/ 5422900 h 5422900"/>
              <a:gd name="connsiteX2" fmla="*/ 0 w 6021821"/>
              <a:gd name="connsiteY2" fmla="*/ 5422900 h 542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1821" h="5422900">
                <a:moveTo>
                  <a:pt x="6021821" y="0"/>
                </a:moveTo>
                <a:lnTo>
                  <a:pt x="6021821" y="5422900"/>
                </a:lnTo>
                <a:lnTo>
                  <a:pt x="0" y="5422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457200" rtlCol="0" anchor="ctr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29540"/>
            <a:ext cx="4942829" cy="295827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25" name="Параллелограмм 24">
            <a:extLst>
              <a:ext uri="{FF2B5EF4-FFF2-40B4-BE49-F238E27FC236}">
                <a16:creationId xmlns=""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=""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352314" y="1185452"/>
            <a:ext cx="1839685" cy="163394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496102"/>
            <a:ext cx="7342621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НАЖМИТЕ ДЛЯ ИЗМЕНЕНИЯ СТИЛЯ ПОДЗАГОЛОВКА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="" xmlns:a16="http://schemas.microsoft.com/office/drawing/2014/main" id="{2DB9D671-9FC8-4306-96B7-D9D585694B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378" y="1241109"/>
            <a:ext cx="73426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</a:t>
            </a:r>
            <a:br>
              <a:rPr lang="ru-RU" noProof="0" dirty="0"/>
            </a:br>
            <a:r>
              <a:rPr lang="ru-RU" noProof="0" dirty="0"/>
              <a:t>Стиль образца заголовка 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6E55A0B9-F639-8643-9C4D-B93B8EE21A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0C29282-8AC7-494D-9A8E-A26C7F6994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15" name="Надпись 14">
            <a:extLst>
              <a:ext uri="{FF2B5EF4-FFF2-40B4-BE49-F238E27FC236}">
                <a16:creationId xmlns="" xmlns:a16="http://schemas.microsoft.com/office/drawing/2014/main" id="{5E24A5A7-66A2-7F43-9A7A-5E13F74F8C0E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</p:spTree>
    <p:extLst>
      <p:ext uri="{BB962C8B-B14F-4D97-AF65-F5344CB8AC3E}">
        <p14:creationId xmlns="" xmlns:p14="http://schemas.microsoft.com/office/powerpoint/2010/main" val="428311092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Разметка текста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ый треугольник 34">
            <a:extLst>
              <a:ext uri="{FF2B5EF4-FFF2-40B4-BE49-F238E27FC236}">
                <a16:creationId xmlns="" xmlns:a16="http://schemas.microsoft.com/office/drawing/2014/main" id="{805F1696-7D6B-4055-94C3-E4C179F63596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8" name="Рисунок 17">
            <a:extLst>
              <a:ext uri="{FF2B5EF4-FFF2-40B4-BE49-F238E27FC236}">
                <a16:creationId xmlns="" xmlns:a16="http://schemas.microsoft.com/office/drawing/2014/main" id="{8B9EC3A9-7039-403A-9414-429521308A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0177" y="1435100"/>
            <a:ext cx="6021821" cy="5422900"/>
          </a:xfrm>
          <a:custGeom>
            <a:avLst/>
            <a:gdLst>
              <a:gd name="connsiteX0" fmla="*/ 6021821 w 6021821"/>
              <a:gd name="connsiteY0" fmla="*/ 0 h 5422900"/>
              <a:gd name="connsiteX1" fmla="*/ 6021821 w 6021821"/>
              <a:gd name="connsiteY1" fmla="*/ 5422900 h 5422900"/>
              <a:gd name="connsiteX2" fmla="*/ 0 w 6021821"/>
              <a:gd name="connsiteY2" fmla="*/ 5422900 h 542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1821" h="5422900">
                <a:moveTo>
                  <a:pt x="6021821" y="0"/>
                </a:moveTo>
                <a:lnTo>
                  <a:pt x="6021821" y="5422900"/>
                </a:lnTo>
                <a:lnTo>
                  <a:pt x="0" y="5422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457200" rtlCol="0" anchor="ctr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29540"/>
            <a:ext cx="4942829" cy="295827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25" name="Параллелограмм 24">
            <a:extLst>
              <a:ext uri="{FF2B5EF4-FFF2-40B4-BE49-F238E27FC236}">
                <a16:creationId xmlns=""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=""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352314" y="1185452"/>
            <a:ext cx="1839685" cy="163394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496102"/>
            <a:ext cx="7342621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НАЖМИТЕ ДЛЯ ИЗМЕНЕНИЯ СТИЛЯ ПОДЗАГОЛОВКА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="" xmlns:a16="http://schemas.microsoft.com/office/drawing/2014/main" id="{2DB9D671-9FC8-4306-96B7-D9D585694B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378" y="1241109"/>
            <a:ext cx="73426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</a:t>
            </a:r>
            <a:br>
              <a:rPr lang="ru-RU" noProof="0" dirty="0"/>
            </a:br>
            <a:r>
              <a:rPr lang="ru-RU" noProof="0" dirty="0"/>
              <a:t>Стиль образца заголовка 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6E55A0B9-F639-8643-9C4D-B93B8EE21A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0C29282-8AC7-494D-9A8E-A26C7F6994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15" name="Надпись 14">
            <a:extLst>
              <a:ext uri="{FF2B5EF4-FFF2-40B4-BE49-F238E27FC236}">
                <a16:creationId xmlns="" xmlns:a16="http://schemas.microsoft.com/office/drawing/2014/main" id="{5E24A5A7-66A2-7F43-9A7A-5E13F74F8C0E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</p:spTree>
    <p:extLst>
      <p:ext uri="{BB962C8B-B14F-4D97-AF65-F5344CB8AC3E}">
        <p14:creationId xmlns="" xmlns:p14="http://schemas.microsoft.com/office/powerpoint/2010/main" val="428311092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метка текста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29540"/>
            <a:ext cx="4942829" cy="295827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24" name="Прямоугольный треугольник 23">
            <a:extLst>
              <a:ext uri="{FF2B5EF4-FFF2-40B4-BE49-F238E27FC236}">
                <a16:creationId xmlns="" xmlns:a16="http://schemas.microsoft.com/office/drawing/2014/main" id="{BD6ACE60-499D-41AB-89C4-D537D7C3D22A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Параллелограмм 24">
            <a:extLst>
              <a:ext uri="{FF2B5EF4-FFF2-40B4-BE49-F238E27FC236}">
                <a16:creationId xmlns=""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=""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6375400" y="5047077"/>
            <a:ext cx="1524574" cy="18034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496102"/>
            <a:ext cx="7342631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НАЖМИТЕ ДЛЯ ИЗМЕНЕНИЯ СТИЛЯ ПОДЗАГОЛОВКА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0237B57-91C6-4F8B-8AA0-18FA50B0FD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1378" y="1241109"/>
            <a:ext cx="73426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</a:t>
            </a:r>
            <a:br>
              <a:rPr lang="ru-RU" noProof="0" dirty="0"/>
            </a:br>
            <a:r>
              <a:rPr lang="ru-RU" noProof="0" dirty="0"/>
              <a:t>Стиль образца заголовка 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="" xmlns:a16="http://schemas.microsoft.com/office/drawing/2014/main" id="{FE1FADFB-0A3D-40F7-9B40-368DECD971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04000" y="0"/>
            <a:ext cx="5588000" cy="6872249"/>
          </a:xfrm>
          <a:custGeom>
            <a:avLst/>
            <a:gdLst>
              <a:gd name="connsiteX0" fmla="*/ 3876237 w 5588000"/>
              <a:gd name="connsiteY0" fmla="*/ 5431883 h 6872249"/>
              <a:gd name="connsiteX1" fmla="*/ 4953000 w 5588000"/>
              <a:gd name="connsiteY1" fmla="*/ 5431883 h 6872249"/>
              <a:gd name="connsiteX2" fmla="*/ 3769163 w 5588000"/>
              <a:gd name="connsiteY2" fmla="*/ 6872249 h 6872249"/>
              <a:gd name="connsiteX3" fmla="*/ 2692400 w 5588000"/>
              <a:gd name="connsiteY3" fmla="*/ 6872249 h 6872249"/>
              <a:gd name="connsiteX4" fmla="*/ 2479230 w 5588000"/>
              <a:gd name="connsiteY4" fmla="*/ 2870200 h 6872249"/>
              <a:gd name="connsiteX5" fmla="*/ 3175000 w 5588000"/>
              <a:gd name="connsiteY5" fmla="*/ 2870200 h 6872249"/>
              <a:gd name="connsiteX6" fmla="*/ 1965770 w 5588000"/>
              <a:gd name="connsiteY6" fmla="*/ 4310566 h 6872249"/>
              <a:gd name="connsiteX7" fmla="*/ 1270000 w 5588000"/>
              <a:gd name="connsiteY7" fmla="*/ 4310566 h 6872249"/>
              <a:gd name="connsiteX8" fmla="*/ 5575300 w 5588000"/>
              <a:gd name="connsiteY8" fmla="*/ 139700 h 6872249"/>
              <a:gd name="connsiteX9" fmla="*/ 5575300 w 5588000"/>
              <a:gd name="connsiteY9" fmla="*/ 3238583 h 6872249"/>
              <a:gd name="connsiteX10" fmla="*/ 2571663 w 5588000"/>
              <a:gd name="connsiteY10" fmla="*/ 6858000 h 6872249"/>
              <a:gd name="connsiteX11" fmla="*/ 0 w 5588000"/>
              <a:gd name="connsiteY11" fmla="*/ 6858000 h 6872249"/>
              <a:gd name="connsiteX12" fmla="*/ 4256761 w 5588000"/>
              <a:gd name="connsiteY12" fmla="*/ 0 h 6872249"/>
              <a:gd name="connsiteX13" fmla="*/ 5588000 w 5588000"/>
              <a:gd name="connsiteY13" fmla="*/ 0 h 6872249"/>
              <a:gd name="connsiteX14" fmla="*/ 3274339 w 5588000"/>
              <a:gd name="connsiteY14" fmla="*/ 2755900 h 6872249"/>
              <a:gd name="connsiteX15" fmla="*/ 1943100 w 5588000"/>
              <a:gd name="connsiteY15" fmla="*/ 2755900 h 68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88000" h="6872249">
                <a:moveTo>
                  <a:pt x="3876237" y="5431883"/>
                </a:moveTo>
                <a:lnTo>
                  <a:pt x="4953000" y="5431883"/>
                </a:lnTo>
                <a:lnTo>
                  <a:pt x="3769163" y="6872249"/>
                </a:lnTo>
                <a:lnTo>
                  <a:pt x="2692400" y="6872249"/>
                </a:lnTo>
                <a:close/>
                <a:moveTo>
                  <a:pt x="2479230" y="2870200"/>
                </a:moveTo>
                <a:lnTo>
                  <a:pt x="3175000" y="2870200"/>
                </a:lnTo>
                <a:lnTo>
                  <a:pt x="1965770" y="4310566"/>
                </a:lnTo>
                <a:lnTo>
                  <a:pt x="1270000" y="4310566"/>
                </a:lnTo>
                <a:close/>
                <a:moveTo>
                  <a:pt x="5575300" y="139700"/>
                </a:moveTo>
                <a:lnTo>
                  <a:pt x="5575300" y="3238583"/>
                </a:lnTo>
                <a:lnTo>
                  <a:pt x="2571663" y="6858000"/>
                </a:lnTo>
                <a:lnTo>
                  <a:pt x="0" y="6858000"/>
                </a:lnTo>
                <a:close/>
                <a:moveTo>
                  <a:pt x="4256761" y="0"/>
                </a:moveTo>
                <a:lnTo>
                  <a:pt x="5588000" y="0"/>
                </a:lnTo>
                <a:lnTo>
                  <a:pt x="3274339" y="2755900"/>
                </a:lnTo>
                <a:lnTo>
                  <a:pt x="1943100" y="2755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ADB14A5-A767-774C-85B8-68EF914689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4B9B51B-EAA9-4B4D-A4F6-470CD95DAA7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44223058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метка текста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ый треугольник 34">
            <a:extLst>
              <a:ext uri="{FF2B5EF4-FFF2-40B4-BE49-F238E27FC236}">
                <a16:creationId xmlns="" xmlns:a16="http://schemas.microsoft.com/office/drawing/2014/main" id="{805F1696-7D6B-4055-94C3-E4C179F63596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8" name="Рисунок 17">
            <a:extLst>
              <a:ext uri="{FF2B5EF4-FFF2-40B4-BE49-F238E27FC236}">
                <a16:creationId xmlns="" xmlns:a16="http://schemas.microsoft.com/office/drawing/2014/main" id="{8B9EC3A9-7039-403A-9414-429521308A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0177" y="1435100"/>
            <a:ext cx="6021821" cy="5422900"/>
          </a:xfrm>
          <a:custGeom>
            <a:avLst/>
            <a:gdLst>
              <a:gd name="connsiteX0" fmla="*/ 6021821 w 6021821"/>
              <a:gd name="connsiteY0" fmla="*/ 0 h 5422900"/>
              <a:gd name="connsiteX1" fmla="*/ 6021821 w 6021821"/>
              <a:gd name="connsiteY1" fmla="*/ 5422900 h 5422900"/>
              <a:gd name="connsiteX2" fmla="*/ 0 w 6021821"/>
              <a:gd name="connsiteY2" fmla="*/ 5422900 h 542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1821" h="5422900">
                <a:moveTo>
                  <a:pt x="6021821" y="0"/>
                </a:moveTo>
                <a:lnTo>
                  <a:pt x="6021821" y="5422900"/>
                </a:lnTo>
                <a:lnTo>
                  <a:pt x="0" y="5422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457200" rtlCol="0" anchor="ctr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29540"/>
            <a:ext cx="4942829" cy="2958275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25" name="Параллелограмм 24">
            <a:extLst>
              <a:ext uri="{FF2B5EF4-FFF2-40B4-BE49-F238E27FC236}">
                <a16:creationId xmlns=""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=""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352314" y="1185452"/>
            <a:ext cx="1839685" cy="163394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496102"/>
            <a:ext cx="7342621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НАЖМИТЕ ДЛЯ ИЗМЕНЕНИЯ СТИЛЯ ПОДЗАГОЛОВКА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="" xmlns:a16="http://schemas.microsoft.com/office/drawing/2014/main" id="{2DB9D671-9FC8-4306-96B7-D9D585694B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378" y="1241109"/>
            <a:ext cx="7342622" cy="121556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</a:t>
            </a:r>
            <a:br>
              <a:rPr lang="ru-RU" noProof="0" dirty="0"/>
            </a:br>
            <a:r>
              <a:rPr lang="ru-RU" noProof="0" dirty="0"/>
              <a:t>Стиль образца заголовка 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6E55A0B9-F639-8643-9C4D-B93B8EE21A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0C29282-8AC7-494D-9A8E-A26C7F6994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15" name="Надпись 14">
            <a:extLst>
              <a:ext uri="{FF2B5EF4-FFF2-40B4-BE49-F238E27FC236}">
                <a16:creationId xmlns="" xmlns:a16="http://schemas.microsoft.com/office/drawing/2014/main" id="{5E24A5A7-66A2-7F43-9A7A-5E13F74F8C0E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</p:spTree>
    <p:extLst>
      <p:ext uri="{BB962C8B-B14F-4D97-AF65-F5344CB8AC3E}">
        <p14:creationId xmlns="" xmlns:p14="http://schemas.microsoft.com/office/powerpoint/2010/main" val="428311092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 с под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>
            <a:extLst>
              <a:ext uri="{FF2B5EF4-FFF2-40B4-BE49-F238E27FC236}">
                <a16:creationId xmlns=""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=""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=""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Диагональная полоса 25">
              <a:extLst>
                <a:ext uri="{FF2B5EF4-FFF2-40B4-BE49-F238E27FC236}">
                  <a16:creationId xmlns=""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=""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араллелограмм 29">
              <a:extLst>
                <a:ext uri="{FF2B5EF4-FFF2-40B4-BE49-F238E27FC236}">
                  <a16:creationId xmlns=""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17" name="Текст 2">
            <a:extLst>
              <a:ext uri="{FF2B5EF4-FFF2-40B4-BE49-F238E27FC236}">
                <a16:creationId xmlns="" xmlns:a16="http://schemas.microsoft.com/office/drawing/2014/main" id="{B2E19FBD-2379-4B3B-910D-F51E007CB63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20698" y="2104888"/>
            <a:ext cx="5475290" cy="781188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8" name="Объект 3">
            <a:extLst>
              <a:ext uri="{FF2B5EF4-FFF2-40B4-BE49-F238E27FC236}">
                <a16:creationId xmlns="" xmlns:a16="http://schemas.microsoft.com/office/drawing/2014/main" id="{8715E757-6584-4841-8154-C92E70E0CD6B}"/>
              </a:ext>
            </a:extLst>
          </p:cNvPr>
          <p:cNvSpPr>
            <a:spLocks noGrp="1"/>
          </p:cNvSpPr>
          <p:nvPr userDrawn="1">
            <p:ph sz="half" idx="13"/>
          </p:nvPr>
        </p:nvSpPr>
        <p:spPr>
          <a:xfrm>
            <a:off x="520698" y="2886076"/>
            <a:ext cx="5475290" cy="323214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IN" dirty="0">
                <a:solidFill>
                  <a:schemeClr val="bg1"/>
                </a:solidFill>
              </a:defRPr>
            </a:lvl5pPr>
          </a:lstStyle>
          <a:p>
            <a:pPr lvl="0" rtl="0">
              <a:buClr>
                <a:schemeClr val="accent2"/>
              </a:buClr>
            </a:pPr>
            <a:r>
              <a:rPr lang="ru-RU" noProof="0" smtClean="0"/>
              <a:t>Образец текста</a:t>
            </a:r>
          </a:p>
          <a:p>
            <a:pPr lvl="1" rtl="0">
              <a:buClr>
                <a:schemeClr val="accent2"/>
              </a:buClr>
            </a:pPr>
            <a:r>
              <a:rPr lang="ru-RU" noProof="0" smtClean="0"/>
              <a:t>Второй уровень</a:t>
            </a:r>
          </a:p>
          <a:p>
            <a:pPr lvl="2" rtl="0">
              <a:buClr>
                <a:schemeClr val="accent2"/>
              </a:buClr>
            </a:pPr>
            <a:r>
              <a:rPr lang="ru-RU" noProof="0" smtClean="0"/>
              <a:t>Третий уровень</a:t>
            </a:r>
          </a:p>
          <a:p>
            <a:pPr lvl="3" rtl="0">
              <a:buClr>
                <a:schemeClr val="accent2"/>
              </a:buClr>
            </a:pPr>
            <a:r>
              <a:rPr lang="ru-RU" noProof="0" smtClean="0"/>
              <a:t>Четвертый уровень</a:t>
            </a:r>
          </a:p>
          <a:p>
            <a:pPr lvl="4" rtl="0">
              <a:buClr>
                <a:schemeClr val="accent2"/>
              </a:buClr>
            </a:pPr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9" name="Текст 4">
            <a:extLst>
              <a:ext uri="{FF2B5EF4-FFF2-40B4-BE49-F238E27FC236}">
                <a16:creationId xmlns="" xmlns:a16="http://schemas.microsoft.com/office/drawing/2014/main" id="{47CDC5A2-8836-4ED3-8E78-18C24853D88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186713" y="2104888"/>
            <a:ext cx="5475600" cy="781188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0" name="Объект 5">
            <a:extLst>
              <a:ext uri="{FF2B5EF4-FFF2-40B4-BE49-F238E27FC236}">
                <a16:creationId xmlns="" xmlns:a16="http://schemas.microsoft.com/office/drawing/2014/main" id="{D957FBD7-2C3C-4DD1-954F-DF1E007BE590}"/>
              </a:ext>
            </a:extLst>
          </p:cNvPr>
          <p:cNvSpPr>
            <a:spLocks noGrp="1"/>
          </p:cNvSpPr>
          <p:nvPr userDrawn="1">
            <p:ph sz="quarter" idx="15"/>
          </p:nvPr>
        </p:nvSpPr>
        <p:spPr>
          <a:xfrm>
            <a:off x="6186713" y="2886076"/>
            <a:ext cx="5475600" cy="323214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IN" dirty="0">
                <a:solidFill>
                  <a:schemeClr val="bg1"/>
                </a:solidFill>
              </a:defRPr>
            </a:lvl5pPr>
          </a:lstStyle>
          <a:p>
            <a:pPr lvl="0" rtl="0">
              <a:buClr>
                <a:schemeClr val="accent2"/>
              </a:buClr>
            </a:pPr>
            <a:r>
              <a:rPr lang="ru-RU" noProof="0" smtClean="0"/>
              <a:t>Образец текста</a:t>
            </a:r>
          </a:p>
          <a:p>
            <a:pPr lvl="1" rtl="0">
              <a:buClr>
                <a:schemeClr val="accent2"/>
              </a:buClr>
            </a:pPr>
            <a:r>
              <a:rPr lang="ru-RU" noProof="0" smtClean="0"/>
              <a:t>Второй уровень</a:t>
            </a:r>
          </a:p>
          <a:p>
            <a:pPr lvl="2" rtl="0">
              <a:buClr>
                <a:schemeClr val="accent2"/>
              </a:buClr>
            </a:pPr>
            <a:r>
              <a:rPr lang="ru-RU" noProof="0" smtClean="0"/>
              <a:t>Третий уровень</a:t>
            </a:r>
          </a:p>
          <a:p>
            <a:pPr lvl="3" rtl="0">
              <a:buClr>
                <a:schemeClr val="accent2"/>
              </a:buClr>
            </a:pPr>
            <a:r>
              <a:rPr lang="ru-RU" noProof="0" smtClean="0"/>
              <a:t>Четвертый уровень</a:t>
            </a:r>
          </a:p>
          <a:p>
            <a:pPr lvl="4" rtl="0">
              <a:buClr>
                <a:schemeClr val="accent2"/>
              </a:buClr>
            </a:pPr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24" name="Текст 4">
            <a:extLst>
              <a:ext uri="{FF2B5EF4-FFF2-40B4-BE49-F238E27FC236}">
                <a16:creationId xmlns="" xmlns:a16="http://schemas.microsoft.com/office/drawing/2014/main" id="{77DB65FF-A89E-4562-8251-2BB63EFDD28E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НАЖМИТЕ ДЛЯ ИЗМЕНЕНИЯ СТИЛЯ ПОДЗАГОЛОВКА</a:t>
            </a:r>
          </a:p>
        </p:txBody>
      </p:sp>
      <p:sp>
        <p:nvSpPr>
          <p:cNvPr id="25" name="Надпись 24">
            <a:extLst>
              <a:ext uri="{FF2B5EF4-FFF2-40B4-BE49-F238E27FC236}">
                <a16:creationId xmlns=""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Параллелограмм 35">
            <a:extLst>
              <a:ext uri="{FF2B5EF4-FFF2-40B4-BE49-F238E27FC236}">
                <a16:creationId xmlns=""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27" name="Заголовок 1">
            <a:extLst>
              <a:ext uri="{FF2B5EF4-FFF2-40B4-BE49-F238E27FC236}">
                <a16:creationId xmlns="" xmlns:a16="http://schemas.microsoft.com/office/drawing/2014/main" id="{C3CC34F4-862A-42E7-B2FA-7B511CC2E87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заголовка образца слайда </a:t>
            </a:r>
          </a:p>
        </p:txBody>
      </p:sp>
    </p:spTree>
    <p:extLst>
      <p:ext uri="{BB962C8B-B14F-4D97-AF65-F5344CB8AC3E}">
        <p14:creationId xmlns="" xmlns:p14="http://schemas.microsoft.com/office/powerpoint/2010/main" val="325654026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8FB39FF5-7AF5-4963-9346-2640496A3302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адпись 15">
            <a:extLst>
              <a:ext uri="{FF2B5EF4-FFF2-40B4-BE49-F238E27FC236}">
                <a16:creationId xmlns="" xmlns:a16="http://schemas.microsoft.com/office/drawing/2014/main" id="{A4F49194-9068-41AA-B460-962319BF96A4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8" name="Группа 27">
            <a:extLst>
              <a:ext uri="{FF2B5EF4-FFF2-40B4-BE49-F238E27FC236}">
                <a16:creationId xmlns="" xmlns:a16="http://schemas.microsoft.com/office/drawing/2014/main" id="{5806E656-313A-47B1-B381-D004200F7A01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9" name="Диагональная полоса 28">
              <a:extLst>
                <a:ext uri="{FF2B5EF4-FFF2-40B4-BE49-F238E27FC236}">
                  <a16:creationId xmlns="" xmlns:a16="http://schemas.microsoft.com/office/drawing/2014/main" id="{65F8E2DA-4BB4-4421-9172-A11AF38DFEF4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30" name="Прямая соединительная линия 29">
              <a:extLst>
                <a:ext uri="{FF2B5EF4-FFF2-40B4-BE49-F238E27FC236}">
                  <a16:creationId xmlns="" xmlns:a16="http://schemas.microsoft.com/office/drawing/2014/main" id="{6EDB47F2-B6A7-40B4-8A2C-06719F75C08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Параллелограмм 30">
              <a:extLst>
                <a:ext uri="{FF2B5EF4-FFF2-40B4-BE49-F238E27FC236}">
                  <a16:creationId xmlns="" xmlns:a16="http://schemas.microsoft.com/office/drawing/2014/main" id="{B188E7A9-2351-4B68-98B8-10099CB39CD2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33" name="Параллелограмм 32">
            <a:extLst>
              <a:ext uri="{FF2B5EF4-FFF2-40B4-BE49-F238E27FC236}">
                <a16:creationId xmlns="" xmlns:a16="http://schemas.microsoft.com/office/drawing/2014/main" id="{F088C182-BF10-45B2-B159-7702E00D31D4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ru-RU" noProof="0" dirty="0"/>
          </a:p>
        </p:txBody>
      </p:sp>
      <p:sp>
        <p:nvSpPr>
          <p:cNvPr id="34" name="Текст 4">
            <a:extLst>
              <a:ext uri="{FF2B5EF4-FFF2-40B4-BE49-F238E27FC236}">
                <a16:creationId xmlns="" xmlns:a16="http://schemas.microsoft.com/office/drawing/2014/main" id="{FB561B16-2788-452A-B7AF-A482256DCD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НАЖМИТЕ ДЛЯ ИЗМЕНЕНИЯ СТИЛЯ ПОДЗАГОЛОВКА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D6990C03-1647-2044-B335-6F5F19E4E5F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4F03A7CC-E6DC-1544-BE55-15EC1718B77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="" xmlns:a16="http://schemas.microsoft.com/office/drawing/2014/main" id="{BDEC780E-6412-1344-A62E-6B84E9CCB6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заголовка образца слайда 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2C82AC85-33B6-2B49-8BF4-084144443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814" y="2005762"/>
            <a:ext cx="5225764" cy="4083888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Добавьте текст здесь</a:t>
            </a:r>
          </a:p>
        </p:txBody>
      </p:sp>
      <p:sp>
        <p:nvSpPr>
          <p:cNvPr id="20" name="Диаграмма 2">
            <a:extLst>
              <a:ext uri="{FF2B5EF4-FFF2-40B4-BE49-F238E27FC236}">
                <a16:creationId xmlns="" xmlns:a16="http://schemas.microsoft.com/office/drawing/2014/main" id="{0EF0FD2A-B62A-4931-846D-2602DED2660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796114" y="2005762"/>
            <a:ext cx="5719397" cy="408447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 rtl="0"/>
            <a:r>
              <a:rPr lang="ru-RU" noProof="0" dirty="0" smtClean="0"/>
              <a:t>Вставка диаграммы</a:t>
            </a:r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220047707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69EF72CE-34D2-4581-98D2-89218BC1B4E4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адпись 15">
            <a:extLst>
              <a:ext uri="{FF2B5EF4-FFF2-40B4-BE49-F238E27FC236}">
                <a16:creationId xmlns="" xmlns:a16="http://schemas.microsoft.com/office/drawing/2014/main" id="{B84020D1-D35E-497E-97F1-84A6EA9D048E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ru-RU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="" xmlns:a16="http://schemas.microsoft.com/office/drawing/2014/main" id="{36C8A74F-FDDF-48E8-AC2B-A5BD59D7D6A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Диагональная полоса 26">
              <a:extLst>
                <a:ext uri="{FF2B5EF4-FFF2-40B4-BE49-F238E27FC236}">
                  <a16:creationId xmlns="" xmlns:a16="http://schemas.microsoft.com/office/drawing/2014/main" id="{2D5247F3-E6EB-4003-B1FD-F6200F0738E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="" xmlns:a16="http://schemas.microsoft.com/office/drawing/2014/main" id="{E9B7D995-9FB8-4461-8AAA-FA8B9A145B6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Параллелограмм 32">
              <a:extLst>
                <a:ext uri="{FF2B5EF4-FFF2-40B4-BE49-F238E27FC236}">
                  <a16:creationId xmlns="" xmlns:a16="http://schemas.microsoft.com/office/drawing/2014/main" id="{849B962F-68BC-4B89-B4D8-D862517534DF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36" name="Параллелограмм 35">
            <a:extLst>
              <a:ext uri="{FF2B5EF4-FFF2-40B4-BE49-F238E27FC236}">
                <a16:creationId xmlns="" xmlns:a16="http://schemas.microsoft.com/office/drawing/2014/main" id="{8006416B-866C-47E5-8480-109B40F9EAA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37" name="Текст 4">
            <a:extLst>
              <a:ext uri="{FF2B5EF4-FFF2-40B4-BE49-F238E27FC236}">
                <a16:creationId xmlns="" xmlns:a16="http://schemas.microsoft.com/office/drawing/2014/main" id="{FE79FAE9-2A8C-46BA-8738-44CBCF7294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НАЖМИТЕ ДЛЯ ИЗМЕНЕНИЯ СТИЛЯ ПОДЗАГОЛОВКА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5750A33E-CEFE-4D43-9554-513B01B1D3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4A960C75-8FA7-5740-9388-2B5112B2C5B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="" xmlns:a16="http://schemas.microsoft.com/office/drawing/2014/main" id="{0F525D04-A814-7A4D-9732-11097EA76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заголовка образца слайда </a:t>
            </a:r>
          </a:p>
        </p:txBody>
      </p:sp>
      <p:sp>
        <p:nvSpPr>
          <p:cNvPr id="15" name="Таблица 11">
            <a:extLst>
              <a:ext uri="{FF2B5EF4-FFF2-40B4-BE49-F238E27FC236}">
                <a16:creationId xmlns="" xmlns:a16="http://schemas.microsoft.com/office/drawing/2014/main" id="{7CD3E31F-0AF8-4EB8-B6FA-BD95A2EDA63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531378" y="2664803"/>
            <a:ext cx="10993375" cy="3433180"/>
          </a:xfrm>
          <a:prstGeom prst="rect">
            <a:avLst/>
          </a:prstGeom>
        </p:spPr>
        <p:txBody>
          <a:bodyPr lIns="91420" tIns="45710" rIns="91420" bIns="45710" rtlCol="0">
            <a:no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 noProof="0" dirty="0" smtClean="0"/>
              <a:t>Вставка таблицы</a:t>
            </a:r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41506091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ая фотограф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BCAFD81C-E6E5-4292-828B-BD147E6DEA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" name="Прямоугольный треугольник 3">
            <a:extLst>
              <a:ext uri="{FF2B5EF4-FFF2-40B4-BE49-F238E27FC236}">
                <a16:creationId xmlns="" xmlns:a16="http://schemas.microsoft.com/office/drawing/2014/main" id="{79ED029D-F488-47E5-B064-0E35B31D23A5}"/>
              </a:ext>
            </a:extLst>
          </p:cNvPr>
          <p:cNvSpPr/>
          <p:nvPr userDrawn="1"/>
        </p:nvSpPr>
        <p:spPr>
          <a:xfrm flipV="1">
            <a:off x="0" y="-5"/>
            <a:ext cx="11747500" cy="6299203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" name="Рисунок 31">
            <a:extLst>
              <a:ext uri="{FF2B5EF4-FFF2-40B4-BE49-F238E27FC236}">
                <a16:creationId xmlns="" xmlns:a16="http://schemas.microsoft.com/office/drawing/2014/main" id="{D683190A-95C6-428D-AEE4-FC8350C324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9229" y="326570"/>
            <a:ext cx="11473542" cy="62048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изображение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F78F4957-6DDE-40CE-9D33-00B1434FA0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5344886"/>
            <a:ext cx="2362200" cy="124097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D9A8085F-72C4-4DFB-813E-C5666B0CC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229" y="558802"/>
            <a:ext cx="8333222" cy="93979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288000" rtlCol="0" anchor="ctr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/>
              <a:t>Добавьте подпись</a:t>
            </a:r>
          </a:p>
        </p:txBody>
      </p:sp>
    </p:spTree>
    <p:extLst>
      <p:ext uri="{BB962C8B-B14F-4D97-AF65-F5344CB8AC3E}">
        <p14:creationId xmlns="" xmlns:p14="http://schemas.microsoft.com/office/powerpoint/2010/main" val="4237576771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40A6720D-B182-4290-BD91-1D1E4D93060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Текст 3">
            <a:extLst>
              <a:ext uri="{FF2B5EF4-FFF2-40B4-BE49-F238E27FC236}">
                <a16:creationId xmlns="" xmlns:a16="http://schemas.microsoft.com/office/drawing/2014/main" id="{A488AB73-8058-4FB5-9619-FCECCA9F3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2929" y="3461163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 dirty="0"/>
              <a:t>Название</a:t>
            </a:r>
          </a:p>
        </p:txBody>
      </p:sp>
      <p:sp>
        <p:nvSpPr>
          <p:cNvPr id="10" name="Текст 4">
            <a:extLst>
              <a:ext uri="{FF2B5EF4-FFF2-40B4-BE49-F238E27FC236}">
                <a16:creationId xmlns="" xmlns:a16="http://schemas.microsoft.com/office/drawing/2014/main" id="{359BE165-3EB5-4C11-8B53-6E98C0BC2E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2929" y="3839451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 dirty="0"/>
              <a:t>Номер телефона</a:t>
            </a:r>
          </a:p>
        </p:txBody>
      </p:sp>
      <p:sp>
        <p:nvSpPr>
          <p:cNvPr id="11" name="Текст 5">
            <a:extLst>
              <a:ext uri="{FF2B5EF4-FFF2-40B4-BE49-F238E27FC236}">
                <a16:creationId xmlns="" xmlns:a16="http://schemas.microsoft.com/office/drawing/2014/main" id="{79D05293-35AD-495F-A7AE-942398090B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22928" y="4216669"/>
            <a:ext cx="3445783" cy="28907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 dirty="0"/>
              <a:t>Электронная почта </a:t>
            </a:r>
          </a:p>
        </p:txBody>
      </p:sp>
      <p:sp>
        <p:nvSpPr>
          <p:cNvPr id="13" name="Текст 21">
            <a:extLst>
              <a:ext uri="{FF2B5EF4-FFF2-40B4-BE49-F238E27FC236}">
                <a16:creationId xmlns="" xmlns:a16="http://schemas.microsoft.com/office/drawing/2014/main" id="{997A03F2-8D8A-4425-9F56-66DB33CE11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22929" y="4594957"/>
            <a:ext cx="3445782" cy="288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pPr rtl="0"/>
            <a:r>
              <a:rPr lang="ru-RU" noProof="0" dirty="0"/>
              <a:t>Веб-сайт компании</a:t>
            </a:r>
          </a:p>
        </p:txBody>
      </p:sp>
      <p:sp>
        <p:nvSpPr>
          <p:cNvPr id="14" name="Форма 4157">
            <a:extLst>
              <a:ext uri="{FF2B5EF4-FFF2-40B4-BE49-F238E27FC236}">
                <a16:creationId xmlns="" xmlns:a16="http://schemas.microsoft.com/office/drawing/2014/main" id="{A30A8F28-98F4-425F-A750-78192A157DF4}"/>
              </a:ext>
            </a:extLst>
          </p:cNvPr>
          <p:cNvSpPr/>
          <p:nvPr userDrawn="1"/>
        </p:nvSpPr>
        <p:spPr>
          <a:xfrm>
            <a:off x="6458938" y="3505247"/>
            <a:ext cx="258875" cy="258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58" y="17505"/>
                </a:moveTo>
                <a:cubicBezTo>
                  <a:pt x="17372" y="16944"/>
                  <a:pt x="16242" y="15945"/>
                  <a:pt x="15117" y="15413"/>
                </a:cubicBezTo>
                <a:cubicBezTo>
                  <a:pt x="14189" y="14975"/>
                  <a:pt x="13657" y="14531"/>
                  <a:pt x="13491" y="14057"/>
                </a:cubicBezTo>
                <a:cubicBezTo>
                  <a:pt x="13377" y="13728"/>
                  <a:pt x="13428" y="13351"/>
                  <a:pt x="13649" y="12904"/>
                </a:cubicBezTo>
                <a:cubicBezTo>
                  <a:pt x="13815" y="12567"/>
                  <a:pt x="13972" y="12286"/>
                  <a:pt x="14117" y="12028"/>
                </a:cubicBezTo>
                <a:cubicBezTo>
                  <a:pt x="14730" y="10934"/>
                  <a:pt x="15203" y="10145"/>
                  <a:pt x="15203" y="7348"/>
                </a:cubicBezTo>
                <a:cubicBezTo>
                  <a:pt x="15203" y="3162"/>
                  <a:pt x="12787" y="2951"/>
                  <a:pt x="12309" y="2951"/>
                </a:cubicBezTo>
                <a:cubicBezTo>
                  <a:pt x="11917" y="2951"/>
                  <a:pt x="11672" y="3037"/>
                  <a:pt x="11435" y="3121"/>
                </a:cubicBezTo>
                <a:cubicBezTo>
                  <a:pt x="11175" y="3213"/>
                  <a:pt x="10907" y="3309"/>
                  <a:pt x="10296" y="3319"/>
                </a:cubicBezTo>
                <a:cubicBezTo>
                  <a:pt x="9190" y="3337"/>
                  <a:pt x="6873" y="3375"/>
                  <a:pt x="6873" y="7226"/>
                </a:cubicBezTo>
                <a:cubicBezTo>
                  <a:pt x="6873" y="9919"/>
                  <a:pt x="7574" y="11156"/>
                  <a:pt x="8125" y="12150"/>
                </a:cubicBezTo>
                <a:cubicBezTo>
                  <a:pt x="8266" y="12404"/>
                  <a:pt x="8399" y="12645"/>
                  <a:pt x="8505" y="12885"/>
                </a:cubicBezTo>
                <a:cubicBezTo>
                  <a:pt x="8973" y="13949"/>
                  <a:pt x="8631" y="14693"/>
                  <a:pt x="7426" y="15224"/>
                </a:cubicBezTo>
                <a:cubicBezTo>
                  <a:pt x="5905" y="15897"/>
                  <a:pt x="5188" y="16247"/>
                  <a:pt x="3693" y="17562"/>
                </a:cubicBezTo>
                <a:cubicBezTo>
                  <a:pt x="2017" y="15800"/>
                  <a:pt x="982" y="134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95"/>
                  <a:pt x="19603" y="15749"/>
                  <a:pt x="17958" y="17505"/>
                </a:cubicBezTo>
                <a:moveTo>
                  <a:pt x="10800" y="20618"/>
                </a:moveTo>
                <a:cubicBezTo>
                  <a:pt x="8356" y="20618"/>
                  <a:pt x="6125" y="19720"/>
                  <a:pt x="4407" y="18242"/>
                </a:cubicBezTo>
                <a:cubicBezTo>
                  <a:pt x="5730" y="17084"/>
                  <a:pt x="6362" y="16767"/>
                  <a:pt x="7823" y="16122"/>
                </a:cubicBezTo>
                <a:cubicBezTo>
                  <a:pt x="9515" y="15375"/>
                  <a:pt x="10091" y="14051"/>
                  <a:pt x="9403" y="12489"/>
                </a:cubicBezTo>
                <a:cubicBezTo>
                  <a:pt x="9279" y="12208"/>
                  <a:pt x="9136" y="11949"/>
                  <a:pt x="8984" y="11674"/>
                </a:cubicBezTo>
                <a:cubicBezTo>
                  <a:pt x="8461" y="10732"/>
                  <a:pt x="7855" y="9665"/>
                  <a:pt x="7855" y="7226"/>
                </a:cubicBezTo>
                <a:cubicBezTo>
                  <a:pt x="7855" y="4341"/>
                  <a:pt x="9224" y="4318"/>
                  <a:pt x="10312" y="4300"/>
                </a:cubicBezTo>
                <a:cubicBezTo>
                  <a:pt x="11084" y="4287"/>
                  <a:pt x="11461" y="4154"/>
                  <a:pt x="11763" y="4047"/>
                </a:cubicBezTo>
                <a:cubicBezTo>
                  <a:pt x="11964" y="3975"/>
                  <a:pt x="12086" y="3933"/>
                  <a:pt x="12309" y="3933"/>
                </a:cubicBezTo>
                <a:cubicBezTo>
                  <a:pt x="13218" y="3933"/>
                  <a:pt x="14221" y="4830"/>
                  <a:pt x="14221" y="7348"/>
                </a:cubicBezTo>
                <a:cubicBezTo>
                  <a:pt x="14221" y="9888"/>
                  <a:pt x="13840" y="10513"/>
                  <a:pt x="13261" y="11548"/>
                </a:cubicBezTo>
                <a:cubicBezTo>
                  <a:pt x="13108" y="11820"/>
                  <a:pt x="12943" y="12115"/>
                  <a:pt x="12768" y="12470"/>
                </a:cubicBezTo>
                <a:cubicBezTo>
                  <a:pt x="12430" y="13155"/>
                  <a:pt x="12362" y="13798"/>
                  <a:pt x="12565" y="14380"/>
                </a:cubicBezTo>
                <a:cubicBezTo>
                  <a:pt x="12825" y="15126"/>
                  <a:pt x="13502" y="15737"/>
                  <a:pt x="14696" y="16302"/>
                </a:cubicBezTo>
                <a:cubicBezTo>
                  <a:pt x="15675" y="16764"/>
                  <a:pt x="16700" y="17667"/>
                  <a:pt x="17251" y="18189"/>
                </a:cubicBezTo>
                <a:cubicBezTo>
                  <a:pt x="15525" y="19697"/>
                  <a:pt x="1327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ru-RU" noProof="0" dirty="0"/>
          </a:p>
        </p:txBody>
      </p:sp>
      <p:sp>
        <p:nvSpPr>
          <p:cNvPr id="15" name="Форма 4186">
            <a:extLst>
              <a:ext uri="{FF2B5EF4-FFF2-40B4-BE49-F238E27FC236}">
                <a16:creationId xmlns="" xmlns:a16="http://schemas.microsoft.com/office/drawing/2014/main" id="{2F84D399-8148-4E86-A1E4-BE7D1D81383A}"/>
              </a:ext>
            </a:extLst>
          </p:cNvPr>
          <p:cNvSpPr/>
          <p:nvPr userDrawn="1"/>
        </p:nvSpPr>
        <p:spPr>
          <a:xfrm>
            <a:off x="6507622" y="3897986"/>
            <a:ext cx="161507" cy="296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ru-RU" noProof="0" dirty="0"/>
          </a:p>
        </p:txBody>
      </p:sp>
      <p:sp>
        <p:nvSpPr>
          <p:cNvPr id="19" name="Форма 4379">
            <a:extLst>
              <a:ext uri="{FF2B5EF4-FFF2-40B4-BE49-F238E27FC236}">
                <a16:creationId xmlns="" xmlns:a16="http://schemas.microsoft.com/office/drawing/2014/main" id="{E4408FF8-E342-42F8-BBE9-1220822B5E99}"/>
              </a:ext>
            </a:extLst>
          </p:cNvPr>
          <p:cNvSpPr/>
          <p:nvPr userDrawn="1"/>
        </p:nvSpPr>
        <p:spPr>
          <a:xfrm>
            <a:off x="6458938" y="4327945"/>
            <a:ext cx="258875" cy="188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ru-RU" noProof="0" dirty="0"/>
          </a:p>
        </p:txBody>
      </p:sp>
      <p:sp>
        <p:nvSpPr>
          <p:cNvPr id="20" name="Форма 4487">
            <a:extLst>
              <a:ext uri="{FF2B5EF4-FFF2-40B4-BE49-F238E27FC236}">
                <a16:creationId xmlns="" xmlns:a16="http://schemas.microsoft.com/office/drawing/2014/main" id="{11D27456-C005-4109-9E74-0B692200A0B3}"/>
              </a:ext>
            </a:extLst>
          </p:cNvPr>
          <p:cNvSpPr/>
          <p:nvPr userDrawn="1"/>
        </p:nvSpPr>
        <p:spPr>
          <a:xfrm>
            <a:off x="6471716" y="4650082"/>
            <a:ext cx="233318" cy="2333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rtlCol="0" anchor="ctr"/>
          <a:lstStyle/>
          <a:p>
            <a:pPr algn="ctr" defTabSz="457200" rtl="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ru-RU" noProof="0" dirty="0"/>
          </a:p>
        </p:txBody>
      </p:sp>
      <p:sp>
        <p:nvSpPr>
          <p:cNvPr id="21" name="Прямоугольный треугольник 20">
            <a:extLst>
              <a:ext uri="{FF2B5EF4-FFF2-40B4-BE49-F238E27FC236}">
                <a16:creationId xmlns="" xmlns:a16="http://schemas.microsoft.com/office/drawing/2014/main" id="{FDDD2B84-3CB9-4567-8C91-C538E8A1C89F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="" xmlns:a16="http://schemas.microsoft.com/office/drawing/2014/main" id="{34EF3020-1476-41B1-9FE7-B476A25C53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="" xmlns:a16="http://schemas.microsoft.com/office/drawing/2014/main" id="{B1B64EC3-B232-415D-8E27-EB3E24D13922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="" xmlns:a16="http://schemas.microsoft.com/office/drawing/2014/main" id="{2261CE2F-F199-4242-AC6C-692676B81FF1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Рисунок 24">
            <a:extLst>
              <a:ext uri="{FF2B5EF4-FFF2-40B4-BE49-F238E27FC236}">
                <a16:creationId xmlns="" xmlns:a16="http://schemas.microsoft.com/office/drawing/2014/main" id="{89C0506D-0CA6-4583-9D04-24E7F4D16A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1821022"/>
            <a:ext cx="4853573" cy="161625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образца 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383905128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DB16155-303B-403D-8B49-D4CEE47D68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853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B915EF5-4ABE-4759-AC09-679CD6083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6971" y="6356350"/>
            <a:ext cx="7402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pPr rtl="0"/>
            <a:fld id="{8699F50C-BE38-4BD0-BA84-9B090E1F2B9B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9" name="Заголовок 8">
            <a:extLst>
              <a:ext uri="{FF2B5EF4-FFF2-40B4-BE49-F238E27FC236}">
                <a16:creationId xmlns="" xmlns:a16="http://schemas.microsoft.com/office/drawing/2014/main" id="{AA2D2B61-D240-024D-AD60-4162EF152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10835122" cy="1147968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156488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85" r:id="rId3"/>
    <p:sldLayoutId id="2147483706" r:id="rId4"/>
    <p:sldLayoutId id="2147483708" r:id="rId5"/>
    <p:sldLayoutId id="2147483704" r:id="rId6"/>
    <p:sldLayoutId id="2147483689" r:id="rId7"/>
    <p:sldLayoutId id="2147483668" r:id="rId8"/>
    <p:sldLayoutId id="2147483707" r:id="rId9"/>
    <p:sldLayoutId id="2147483710" r:id="rId10"/>
    <p:sldLayoutId id="2147483709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692" r:id="rId17"/>
    <p:sldLayoutId id="2147483697" r:id="rId18"/>
    <p:sldLayoutId id="2147483674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IN"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E7A40"/>
        </a:buClr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IN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.jpe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4" Type="http://schemas.openxmlformats.org/officeDocument/2006/relationships/chart" Target="../charts/char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pn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291CA16A-993E-43BA-BDDC-9E427CF95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9214" y="3499496"/>
            <a:ext cx="6132786" cy="1789855"/>
          </a:xfrm>
        </p:spPr>
        <p:txBody>
          <a:bodyPr rtlCol="0">
            <a:noAutofit/>
          </a:bodyPr>
          <a:lstStyle/>
          <a:p>
            <a:r>
              <a:rPr lang="ru-RU" sz="3200" b="0" dirty="0" smtClean="0">
                <a:solidFill>
                  <a:schemeClr val="bg1"/>
                </a:solidFill>
              </a:rPr>
              <a:t>«О бюджете </a:t>
            </a:r>
            <a:r>
              <a:rPr lang="ru-RU" sz="3200" b="0" dirty="0">
                <a:solidFill>
                  <a:schemeClr val="bg1"/>
                </a:solidFill>
              </a:rPr>
              <a:t>Бокситогорского городского </a:t>
            </a:r>
            <a:r>
              <a:rPr lang="ru-RU" sz="3200" b="0" dirty="0" smtClean="0">
                <a:solidFill>
                  <a:schemeClr val="bg1"/>
                </a:solidFill>
              </a:rPr>
              <a:t>поселения на 2023 год и плановый период 2024-2025 годов»</a:t>
            </a:r>
            <a:endParaRPr lang="ru-RU" sz="3200" b="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69287" y="1856095"/>
            <a:ext cx="60641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+mj-lt"/>
                <a:ea typeface="+mj-ea"/>
                <a:cs typeface="Calibri Light" panose="020F0302020204030204" pitchFamily="34" charset="0"/>
              </a:rPr>
              <a:t>К проекту решения Совета депутатов Бокситогорского городского поселения</a:t>
            </a:r>
            <a:endParaRPr lang="ru-RU" sz="3200" dirty="0">
              <a:solidFill>
                <a:schemeClr val="bg1"/>
              </a:solidFill>
              <a:latin typeface="+mj-lt"/>
              <a:ea typeface="+mj-ea"/>
              <a:cs typeface="Calibri Light" panose="020F0302020204030204" pitchFamily="34" charset="0"/>
            </a:endParaRPr>
          </a:p>
        </p:txBody>
      </p:sp>
      <p:pic>
        <p:nvPicPr>
          <p:cNvPr id="14" name="Рисунок 13" descr="IMG-8927.jpg"/>
          <p:cNvPicPr>
            <a:picLocks noChangeAspect="1"/>
          </p:cNvPicPr>
          <p:nvPr/>
        </p:nvPicPr>
        <p:blipFill>
          <a:blip r:embed="rId3"/>
          <a:srcRect l="16091" t="23765" r="5976" b="1603"/>
          <a:stretch>
            <a:fillRect/>
          </a:stretch>
        </p:blipFill>
        <p:spPr>
          <a:xfrm>
            <a:off x="0" y="1528549"/>
            <a:ext cx="6058451" cy="3861854"/>
          </a:xfrm>
          <a:prstGeom prst="cloud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9266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3">
            <a:extLst>
              <a:ext uri="{FF2B5EF4-FFF2-40B4-BE49-F238E27FC236}">
                <a16:creationId xmlns="" xmlns:a16="http://schemas.microsoft.com/office/drawing/2014/main" id="{1ABD613F-111C-41D6-9F8E-8B2C42A5E047}"/>
              </a:ext>
            </a:extLst>
          </p:cNvPr>
          <p:cNvSpPr txBox="1">
            <a:spLocks/>
          </p:cNvSpPr>
          <p:nvPr/>
        </p:nvSpPr>
        <p:spPr>
          <a:xfrm>
            <a:off x="315311" y="272956"/>
            <a:ext cx="7299434" cy="1442760"/>
          </a:xfrm>
          <a:prstGeom prst="rect">
            <a:avLst/>
          </a:prstGeom>
        </p:spPr>
        <p:txBody>
          <a:bodyPr vert="horz" lIns="91440" tIns="45720" rIns="9144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dirty="0" smtClean="0">
                <a:solidFill>
                  <a:schemeClr val="accent4">
                    <a:lumMod val="25000"/>
                  </a:schemeClr>
                </a:solidFill>
              </a:rPr>
              <a:t>Какие бывают бюджеты?</a:t>
            </a:r>
            <a:endParaRPr lang="ru-RU" sz="5400" b="0" dirty="0">
              <a:solidFill>
                <a:schemeClr val="accent4">
                  <a:lumMod val="2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988566" y="204952"/>
            <a:ext cx="1008993" cy="5990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3846785" y="1324303"/>
            <a:ext cx="1213945" cy="15765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кругленный прямоугольник 15"/>
          <p:cNvSpPr/>
          <p:nvPr/>
        </p:nvSpPr>
        <p:spPr>
          <a:xfrm>
            <a:off x="5281448" y="709450"/>
            <a:ext cx="1781504" cy="122970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EAB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 flipH="1">
            <a:off x="5312977" y="977463"/>
            <a:ext cx="1671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организаций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5580993" y="3941379"/>
            <a:ext cx="2112579" cy="851338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2822028" y="4056993"/>
            <a:ext cx="888122" cy="909145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707116" y="3247696"/>
            <a:ext cx="1213945" cy="15765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3273969" y="1713185"/>
            <a:ext cx="935424" cy="762001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1608082" y="1849821"/>
            <a:ext cx="5254" cy="877614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Скругленный прямоугольник 22"/>
          <p:cNvSpPr/>
          <p:nvPr/>
        </p:nvSpPr>
        <p:spPr>
          <a:xfrm>
            <a:off x="783020" y="2832539"/>
            <a:ext cx="1408387" cy="93542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EAB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семьи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226674" y="2611822"/>
            <a:ext cx="2243960" cy="122970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EAB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Бюджеты публично-правовых образований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7183821" y="2659120"/>
            <a:ext cx="2590800" cy="122970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EAB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Муниципальных образований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(Местные бюджеты)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6222123" y="4913588"/>
            <a:ext cx="3615560" cy="122970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EAB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Субъектов РФ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(региональные бюджеты, бюджеты территориальных фондов ОМС)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09449" y="5071243"/>
            <a:ext cx="4099034" cy="120343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EAB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Российской Федерации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(федеральный бюджет, бюджеты государственных внебюджетных фондов РФ)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Program Files (x86)\Microsoft Office\MEDIA\CAGCAT10\j0195812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3685" y="4367046"/>
            <a:ext cx="2288315" cy="2490954"/>
          </a:xfrm>
          <a:prstGeom prst="rect">
            <a:avLst/>
          </a:prstGeom>
          <a:noFill/>
        </p:spPr>
      </p:pic>
      <p:pic>
        <p:nvPicPr>
          <p:cNvPr id="1032" name="Picture 8" descr="C:\Users\Sinkovskaya_ki\AppData\Local\Microsoft\Windows\INetCache\IE\12ER4EVB\budget-30629_960_720[1]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92923">
            <a:off x="8537585" y="601332"/>
            <a:ext cx="3767957" cy="17809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004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7820" y="268186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u="sng" dirty="0" smtClean="0">
                <a:solidFill>
                  <a:schemeClr val="accent4">
                    <a:lumMod val="25000"/>
                  </a:schemeClr>
                </a:solidFill>
              </a:rPr>
              <a:t>Этапы составления бюджета </a:t>
            </a:r>
            <a:endParaRPr lang="ru-RU" sz="4000" u="sng" dirty="0">
              <a:solidFill>
                <a:schemeClr val="accent4">
                  <a:lumMod val="25000"/>
                </a:schemeClr>
              </a:solidFill>
            </a:endParaRPr>
          </a:p>
        </p:txBody>
      </p:sp>
      <p:pic>
        <p:nvPicPr>
          <p:cNvPr id="3" name="Рисунок 2" descr="герб малый2017.jpg"/>
          <p:cNvPicPr>
            <a:picLocks noChangeAspect="1"/>
          </p:cNvPicPr>
          <p:nvPr/>
        </p:nvPicPr>
        <p:blipFill>
          <a:blip r:embed="rId2" cstate="print"/>
          <a:srcRect b="10349"/>
          <a:stretch>
            <a:fillRect/>
          </a:stretch>
        </p:blipFill>
        <p:spPr>
          <a:xfrm>
            <a:off x="10943861" y="0"/>
            <a:ext cx="1248139" cy="1286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Схема 3"/>
          <p:cNvGraphicFramePr/>
          <p:nvPr/>
        </p:nvGraphicFramePr>
        <p:xfrm>
          <a:off x="0" y="836712"/>
          <a:ext cx="12192000" cy="3904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4" name="Схема 13"/>
          <p:cNvGraphicFramePr/>
          <p:nvPr/>
        </p:nvGraphicFramePr>
        <p:xfrm>
          <a:off x="0" y="4509120"/>
          <a:ext cx="12192000" cy="2492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8699F50C-BE38-4BD0-BA84-9B090E1F2B9B}" type="slidenum">
              <a:rPr lang="ru-RU" noProof="0" smtClean="0"/>
              <a:pPr rtl="0"/>
              <a:t>12</a:t>
            </a:fld>
            <a:endParaRPr lang="ru-RU" noProof="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8640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chemeClr val="accent4">
                    <a:lumMod val="25000"/>
                  </a:schemeClr>
                </a:solidFill>
              </a:rPr>
              <a:t>Цели и задачи бюджетной политики </a:t>
            </a:r>
            <a:r>
              <a:rPr lang="ru-RU" sz="3200" b="1" i="1" dirty="0" err="1" smtClean="0">
                <a:solidFill>
                  <a:schemeClr val="accent4">
                    <a:lumMod val="25000"/>
                  </a:schemeClr>
                </a:solidFill>
              </a:rPr>
              <a:t>Бокситогорского</a:t>
            </a:r>
            <a:r>
              <a:rPr lang="ru-RU" sz="3200" b="1" i="1" dirty="0" smtClean="0">
                <a:solidFill>
                  <a:schemeClr val="accent4">
                    <a:lumMod val="25000"/>
                  </a:schemeClr>
                </a:solidFill>
              </a:rPr>
              <a:t> городского поселения на 2023 и плановый период 2024 и 2025 годов.</a:t>
            </a:r>
            <a:endParaRPr lang="ru-RU" sz="3200" dirty="0">
              <a:solidFill>
                <a:schemeClr val="accent4">
                  <a:lumMod val="25000"/>
                </a:schemeClr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061802" y="2265529"/>
          <a:ext cx="5105780" cy="873456"/>
        </p:xfrm>
        <a:graphic>
          <a:graphicData uri="http://schemas.openxmlformats.org/drawingml/2006/table">
            <a:tbl>
              <a:tblPr firstRow="1" bandRow="1">
                <a:tableStyleId>{E269D01E-BC32-4049-B463-5C60D7B0CCD2}</a:tableStyleId>
              </a:tblPr>
              <a:tblGrid>
                <a:gridCol w="5105780"/>
              </a:tblGrid>
              <a:tr h="873456">
                <a:tc>
                  <a:txBody>
                    <a:bodyPr/>
                    <a:lstStyle/>
                    <a:p>
                      <a:r>
                        <a:rPr lang="ru-RU" dirty="0" smtClean="0"/>
                        <a:t>1. Ограничение роста муниципального долга </a:t>
                      </a:r>
                      <a:r>
                        <a:rPr lang="ru-RU" dirty="0" err="1" smtClean="0"/>
                        <a:t>Бокситогорского</a:t>
                      </a:r>
                      <a:r>
                        <a:rPr lang="ru-RU" baseline="0" dirty="0" smtClean="0"/>
                        <a:t> городского поселения.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064077" y="3305034"/>
          <a:ext cx="5130801" cy="873456"/>
        </p:xfrm>
        <a:graphic>
          <a:graphicData uri="http://schemas.openxmlformats.org/drawingml/2006/table">
            <a:tbl>
              <a:tblPr firstRow="1" bandRow="1">
                <a:tableStyleId>{E269D01E-BC32-4049-B463-5C60D7B0CCD2}</a:tableStyleId>
              </a:tblPr>
              <a:tblGrid>
                <a:gridCol w="5130801"/>
              </a:tblGrid>
              <a:tr h="873456">
                <a:tc>
                  <a:txBody>
                    <a:bodyPr/>
                    <a:lstStyle/>
                    <a:p>
                      <a:r>
                        <a:rPr lang="ru-RU" dirty="0" smtClean="0"/>
                        <a:t>2. Стратегическая </a:t>
                      </a:r>
                      <a:r>
                        <a:rPr lang="ru-RU" dirty="0" err="1" smtClean="0"/>
                        <a:t>приоритизация</a:t>
                      </a:r>
                      <a:r>
                        <a:rPr lang="ru-RU" dirty="0" smtClean="0"/>
                        <a:t> расходов и развитие принципов проектного управления.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066352" y="4303594"/>
          <a:ext cx="5155821" cy="873456"/>
        </p:xfrm>
        <a:graphic>
          <a:graphicData uri="http://schemas.openxmlformats.org/drawingml/2006/table">
            <a:tbl>
              <a:tblPr firstRow="1" bandRow="1">
                <a:tableStyleId>{E269D01E-BC32-4049-B463-5C60D7B0CCD2}</a:tableStyleId>
              </a:tblPr>
              <a:tblGrid>
                <a:gridCol w="5155821"/>
              </a:tblGrid>
              <a:tr h="873456">
                <a:tc>
                  <a:txBody>
                    <a:bodyPr/>
                    <a:lstStyle/>
                    <a:p>
                      <a:r>
                        <a:rPr lang="ru-RU" dirty="0" smtClean="0"/>
                        <a:t>3. Увеличение доходной базы бюджета </a:t>
                      </a:r>
                      <a:r>
                        <a:rPr lang="ru-RU" dirty="0" err="1" smtClean="0"/>
                        <a:t>Бокситогорского</a:t>
                      </a:r>
                      <a:r>
                        <a:rPr lang="ru-RU" baseline="0" dirty="0" smtClean="0"/>
                        <a:t> городского поселения.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5066352" y="5340824"/>
          <a:ext cx="5183117" cy="873456"/>
        </p:xfrm>
        <a:graphic>
          <a:graphicData uri="http://schemas.openxmlformats.org/drawingml/2006/table">
            <a:tbl>
              <a:tblPr firstRow="1" bandRow="1">
                <a:tableStyleId>{E269D01E-BC32-4049-B463-5C60D7B0CCD2}</a:tableStyleId>
              </a:tblPr>
              <a:tblGrid>
                <a:gridCol w="5183117"/>
              </a:tblGrid>
              <a:tr h="873456">
                <a:tc>
                  <a:txBody>
                    <a:bodyPr/>
                    <a:lstStyle/>
                    <a:p>
                      <a:r>
                        <a:rPr lang="ru-RU" dirty="0" smtClean="0"/>
                        <a:t>4. Повышение</a:t>
                      </a:r>
                      <a:r>
                        <a:rPr lang="ru-RU" baseline="0" dirty="0" smtClean="0"/>
                        <a:t> эффективности управления бюджетными расходами.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 descr="https://gkreshenie.ru/wp-content/uploads/2021/04/seminar.png"/>
          <p:cNvPicPr>
            <a:picLocks noChangeAspect="1" noChangeArrowheads="1"/>
          </p:cNvPicPr>
          <p:nvPr/>
        </p:nvPicPr>
        <p:blipFill>
          <a:blip r:embed="rId2"/>
          <a:srcRect l="8094" b="2151"/>
          <a:stretch>
            <a:fillRect/>
          </a:stretch>
        </p:blipFill>
        <p:spPr bwMode="auto">
          <a:xfrm>
            <a:off x="0" y="2436125"/>
            <a:ext cx="4741837" cy="31048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s://moneyman.ru/wp-content/uploads/2022/05/TSentrobank-hochet-obyazat-banki-vozvrashhat-grazhdanam-dengi-ukradennye-moshennikam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69773" y="3541594"/>
            <a:ext cx="4471621" cy="33164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герб малый2017.jpg"/>
          <p:cNvPicPr>
            <a:picLocks noChangeAspect="1"/>
          </p:cNvPicPr>
          <p:nvPr/>
        </p:nvPicPr>
        <p:blipFill>
          <a:blip r:embed="rId4" cstate="print"/>
          <a:srcRect b="10349"/>
          <a:stretch>
            <a:fillRect/>
          </a:stretch>
        </p:blipFill>
        <p:spPr>
          <a:xfrm>
            <a:off x="10943861" y="0"/>
            <a:ext cx="1248139" cy="1286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199456" y="188641"/>
            <a:ext cx="96010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4">
                    <a:lumMod val="25000"/>
                  </a:schemeClr>
                </a:solidFill>
              </a:rPr>
              <a:t>Основы составления проекта бюджета</a:t>
            </a:r>
          </a:p>
          <a:p>
            <a:pPr algn="ctr"/>
            <a:r>
              <a:rPr lang="ru-RU" sz="2800" b="1" i="1" dirty="0" smtClean="0">
                <a:solidFill>
                  <a:schemeClr val="accent4">
                    <a:lumMod val="25000"/>
                  </a:schemeClr>
                </a:solidFill>
              </a:rPr>
              <a:t>Бокситогорского городского поселения </a:t>
            </a:r>
            <a:endParaRPr lang="ru-RU" sz="2800" b="1" i="1" dirty="0">
              <a:solidFill>
                <a:schemeClr val="accent4">
                  <a:lumMod val="25000"/>
                </a:schemeClr>
              </a:solidFill>
            </a:endParaRPr>
          </a:p>
        </p:txBody>
      </p:sp>
      <p:sp>
        <p:nvSpPr>
          <p:cNvPr id="4" name="Выноска со стрелкой вниз 3"/>
          <p:cNvSpPr/>
          <p:nvPr/>
        </p:nvSpPr>
        <p:spPr>
          <a:xfrm>
            <a:off x="239349" y="1196752"/>
            <a:ext cx="2784309" cy="1944216"/>
          </a:xfrm>
          <a:prstGeom prst="downArrow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Послание Президента Российской Федерации Федеральному Собранию Российской Федерации от 21 апреля 2021 года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3215680" y="1196752"/>
            <a:ext cx="2784309" cy="1944216"/>
          </a:xfrm>
          <a:prstGeom prst="downArrow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Прогноз социально-экономического развития поселения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6192011" y="1196752"/>
            <a:ext cx="2784309" cy="1944216"/>
          </a:xfrm>
          <a:prstGeom prst="downArrow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Основные направления бюджетной и налоговой политики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9168342" y="1196752"/>
            <a:ext cx="2784309" cy="1944216"/>
          </a:xfrm>
          <a:prstGeom prst="downArrow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Муниципальные программы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5360" y="3140969"/>
            <a:ext cx="11329259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/>
              <a:t>Составление проекта бюджета поселения</a:t>
            </a:r>
            <a:endParaRPr lang="ru-RU" sz="3200" b="1" i="1" dirty="0"/>
          </a:p>
        </p:txBody>
      </p:sp>
      <p:pic>
        <p:nvPicPr>
          <p:cNvPr id="44036" name="Picture 4" descr="https://thumbs.dreamstime.com/z/%D0%B1%D0%B0%D0%BD%D0%BA%D0%BD%D0%BE%D1%82%D1%8B-%D1%80%D1%83%D0%B1-%D1%8F-79974160.jpg"/>
          <p:cNvPicPr>
            <a:picLocks noChangeAspect="1" noChangeArrowheads="1"/>
          </p:cNvPicPr>
          <p:nvPr/>
        </p:nvPicPr>
        <p:blipFill>
          <a:blip r:embed="rId5"/>
          <a:srcRect r="407" b="12543"/>
          <a:stretch>
            <a:fillRect/>
          </a:stretch>
        </p:blipFill>
        <p:spPr bwMode="auto">
          <a:xfrm>
            <a:off x="592305" y="3930555"/>
            <a:ext cx="4542770" cy="2927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1828800" y="1639614"/>
          <a:ext cx="8623738" cy="52183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693572" y="1413328"/>
            <a:ext cx="44984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Доходы бюджета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это - поступающие в бюджет денежные средства, за исключением средств, являющихся источниками финансирования дефицита бюджета 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252138" y="5103674"/>
            <a:ext cx="49398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dirty="0" smtClean="0"/>
          </a:p>
          <a:p>
            <a:pPr algn="r"/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бюджета </a:t>
            </a:r>
          </a:p>
          <a:p>
            <a:pPr algn="r"/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-выплачиваемые из бюджета денежные средства, за исключением средств, являющихся источниками финансирования дефицита бюджета.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1654673"/>
            <a:ext cx="543180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В состав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источников внутреннего финансирования дефицита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местного бюджета включаются: </a:t>
            </a: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-разница между полученными и погашенными кредитами кредитных организаций; </a:t>
            </a: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-изменение остатков средств на счетах по учету средств местного бюджета в течение соответствующего финансового года; источники внутреннего финансирования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1114690" y="252248"/>
            <a:ext cx="788276" cy="5360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50209" y="0"/>
            <a:ext cx="11068978" cy="1147968"/>
          </a:xfrm>
          <a:prstGeom prst="rect">
            <a:avLst/>
          </a:prstGeom>
        </p:spPr>
        <p:txBody>
          <a:bodyPr>
            <a:normAutofit fontScale="5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6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Основные параметры бюджета</a:t>
            </a:r>
            <a:r>
              <a:rPr kumimoji="0" lang="ru-RU" sz="69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6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Бокситогорского городского поселения</a:t>
            </a:r>
            <a:endParaRPr kumimoji="0" lang="ru-RU" sz="5300" b="1" i="0" u="none" strike="noStrike" kern="1200" cap="none" spc="0" normalizeH="0" baseline="0" noProof="0" dirty="0" smtClean="0">
              <a:ln>
                <a:noFill/>
              </a:ln>
              <a:solidFill>
                <a:schemeClr val="accent4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123" name="Picture 3" descr="C:\Users\Sinkovskaya_ki\AppData\Local\Microsoft\Windows\INetCache\IE\HQP0IKDO\loupe_PNG10034[1]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425735">
            <a:off x="5738649" y="3673366"/>
            <a:ext cx="2256352" cy="1810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04331" y="252248"/>
            <a:ext cx="1056290" cy="5833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82359" y="0"/>
            <a:ext cx="2900855" cy="15134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941379" y="0"/>
            <a:ext cx="977462" cy="10089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963917" y="0"/>
            <a:ext cx="1103586" cy="4887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657600" y="236483"/>
            <a:ext cx="1560786" cy="4887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363310" y="0"/>
            <a:ext cx="8466083" cy="1056290"/>
          </a:xfrm>
          <a:prstGeom prst="rect">
            <a:avLst/>
          </a:prstGeom>
        </p:spPr>
        <p:txBody>
          <a:bodyPr vert="horz" lIns="91440" tIns="45720" rIns="91440" bIns="0" rtlCol="0" anchor="b">
            <a:normAutofit fontScale="92500"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 smtClean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Динамика основных показателей бюджета Бокситогорского городского поселения</a:t>
            </a:r>
            <a:endParaRPr lang="ru-RU" sz="3600" b="1" dirty="0">
              <a:solidFill>
                <a:schemeClr val="accent4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7" name="Прямоугольный треугольник 16"/>
          <p:cNvSpPr/>
          <p:nvPr/>
        </p:nvSpPr>
        <p:spPr>
          <a:xfrm rot="16200000">
            <a:off x="3959774" y="-1374226"/>
            <a:ext cx="5833237" cy="10631214"/>
          </a:xfrm>
          <a:prstGeom prst="rtTriangle">
            <a:avLst/>
          </a:prstGeom>
          <a:solidFill>
            <a:srgbClr val="EAB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="" xmlns:p14="http://schemas.microsoft.com/office/powerpoint/2010/main" val="4127990321"/>
              </p:ext>
            </p:extLst>
          </p:nvPr>
        </p:nvGraphicFramePr>
        <p:xfrm>
          <a:off x="0" y="583325"/>
          <a:ext cx="6393333" cy="4639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204952" y="740742"/>
            <a:ext cx="457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4">
                    <a:lumMod val="25000"/>
                  </a:schemeClr>
                </a:solidFill>
              </a:rPr>
              <a:t>Динамика основных</a:t>
            </a:r>
            <a:br>
              <a:rPr lang="ru-RU" sz="2400" b="1" dirty="0" smtClean="0">
                <a:solidFill>
                  <a:schemeClr val="accent4">
                    <a:lumMod val="25000"/>
                  </a:schemeClr>
                </a:solidFill>
              </a:rPr>
            </a:br>
            <a:r>
              <a:rPr lang="ru-RU" sz="2400" b="1" dirty="0" smtClean="0">
                <a:solidFill>
                  <a:schemeClr val="accent4">
                    <a:lumMod val="25000"/>
                  </a:schemeClr>
                </a:solidFill>
              </a:rPr>
              <a:t>показателей</a:t>
            </a:r>
          </a:p>
          <a:p>
            <a:r>
              <a:rPr lang="ru-RU" b="1" dirty="0">
                <a:solidFill>
                  <a:schemeClr val="accent4">
                    <a:lumMod val="25000"/>
                  </a:schemeClr>
                </a:solidFill>
              </a:rPr>
              <a:t>млн.руб</a:t>
            </a:r>
            <a:r>
              <a:rPr lang="ru-RU" b="1" dirty="0" smtClean="0">
                <a:solidFill>
                  <a:schemeClr val="accent4">
                    <a:lumMod val="25000"/>
                  </a:schemeClr>
                </a:solidFill>
              </a:rPr>
              <a:t>.</a:t>
            </a:r>
            <a:endParaRPr lang="ru-RU" b="1" dirty="0">
              <a:solidFill>
                <a:schemeClr val="accent4">
                  <a:lumMod val="25000"/>
                </a:schemeClr>
              </a:solidFill>
            </a:endParaRPr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="" xmlns:p14="http://schemas.microsoft.com/office/powerpoint/2010/main" val="2122134327"/>
              </p:ext>
            </p:extLst>
          </p:nvPr>
        </p:nvGraphicFramePr>
        <p:xfrm>
          <a:off x="5409533" y="2758967"/>
          <a:ext cx="6782467" cy="4099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8535152" y="2690611"/>
            <a:ext cx="36568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rgbClr val="002774"/>
                </a:solidFill>
              </a:rPr>
              <a:t>Объем безвозмездных поступлений</a:t>
            </a:r>
          </a:p>
          <a:p>
            <a:pPr algn="r"/>
            <a:r>
              <a:rPr lang="ru-RU" b="1" dirty="0" smtClean="0">
                <a:solidFill>
                  <a:srgbClr val="002774"/>
                </a:solidFill>
              </a:rPr>
              <a:t>млн.руб.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813885" y="3312981"/>
            <a:ext cx="951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774"/>
                </a:solidFill>
              </a:rPr>
              <a:t>42,3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882596" y="3574170"/>
            <a:ext cx="1048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774"/>
                </a:solidFill>
              </a:rPr>
              <a:t>37,7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993874" y="3766783"/>
            <a:ext cx="982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774"/>
                </a:solidFill>
              </a:rPr>
              <a:t>34,4</a:t>
            </a:r>
            <a:endParaRPr lang="ru-RU" sz="2400" b="1" dirty="0">
              <a:solidFill>
                <a:srgbClr val="002774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546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1020097" y="0"/>
            <a:ext cx="1171903" cy="7252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Picture 2" descr="C:\Users\Sinkovskaya_ki\AppData\Local\Microsoft\Windows\INetCache\IE\12ER4EVB\budget-30629_960_72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276572">
            <a:off x="8441148" y="524321"/>
            <a:ext cx="3968489" cy="1984245"/>
          </a:xfrm>
          <a:prstGeom prst="rect">
            <a:avLst/>
          </a:prstGeom>
          <a:noFill/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82200" y="877768"/>
            <a:ext cx="8333222" cy="1147969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4">
                    <a:lumMod val="25000"/>
                  </a:schemeClr>
                </a:solidFill>
              </a:rPr>
              <a:t>Основные показатели бюджета</a:t>
            </a:r>
            <a:br>
              <a:rPr lang="ru-RU" dirty="0" smtClean="0">
                <a:solidFill>
                  <a:schemeClr val="accent4">
                    <a:lumMod val="25000"/>
                  </a:schemeClr>
                </a:solidFill>
              </a:rPr>
            </a:br>
            <a:r>
              <a:rPr lang="ru-RU" dirty="0" smtClean="0">
                <a:solidFill>
                  <a:schemeClr val="accent4">
                    <a:lumMod val="25000"/>
                  </a:schemeClr>
                </a:solidFill>
              </a:rPr>
              <a:t>Бокситогорского городского поселения</a:t>
            </a:r>
            <a:endParaRPr lang="ru-RU" dirty="0">
              <a:solidFill>
                <a:schemeClr val="accent4">
                  <a:lumMod val="25000"/>
                </a:schemeClr>
              </a:solidFill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423080" y="2288602"/>
          <a:ext cx="11023172" cy="2080575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688610"/>
                <a:gridCol w="2975211"/>
                <a:gridCol w="1910687"/>
                <a:gridCol w="1828800"/>
                <a:gridCol w="1619864"/>
              </a:tblGrid>
              <a:tr h="350051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</a:t>
                      </a:r>
                      <a:r>
                        <a:rPr lang="en-US" dirty="0" smtClean="0"/>
                        <a:t>2</a:t>
                      </a:r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</a:t>
                      </a:r>
                      <a:r>
                        <a:rPr lang="en-US" dirty="0" smtClean="0"/>
                        <a:t>23</a:t>
                      </a:r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</a:t>
                      </a:r>
                      <a:r>
                        <a:rPr lang="en-US" dirty="0" smtClean="0"/>
                        <a:t>4</a:t>
                      </a:r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</a:t>
                      </a:r>
                      <a:r>
                        <a:rPr lang="en-US" dirty="0" smtClean="0"/>
                        <a:t>5</a:t>
                      </a:r>
                      <a:endParaRPr lang="ru-RU" dirty="0"/>
                    </a:p>
                  </a:txBody>
                  <a:tcPr marL="121920" marR="121920"/>
                </a:tc>
              </a:tr>
              <a:tr h="611011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Доходы </a:t>
                      </a:r>
                      <a:endParaRPr lang="ru-RU" sz="2000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271,4</a:t>
                      </a:r>
                    </a:p>
                    <a:p>
                      <a:pPr algn="ctr"/>
                      <a:endParaRPr lang="ru-RU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</a:t>
                      </a:r>
                      <a:r>
                        <a:rPr lang="ru-RU" dirty="0" smtClean="0"/>
                        <a:t>7,4</a:t>
                      </a:r>
                    </a:p>
                    <a:p>
                      <a:pPr algn="ctr"/>
                      <a:r>
                        <a:rPr lang="ru-RU" sz="1600" b="1" i="1" dirty="0" smtClean="0"/>
                        <a:t>2,3 раза</a:t>
                      </a:r>
                      <a:endParaRPr lang="ru-RU" sz="1600" b="1" i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11</a:t>
                      </a:r>
                      <a:r>
                        <a:rPr lang="en-US" dirty="0" smtClean="0"/>
                        <a:t>3</a:t>
                      </a:r>
                      <a:r>
                        <a:rPr lang="ru-RU" dirty="0" smtClean="0"/>
                        <a:t>,</a:t>
                      </a:r>
                      <a:r>
                        <a:rPr lang="en-US" dirty="0" smtClean="0"/>
                        <a:t>0</a:t>
                      </a:r>
                      <a:endParaRPr lang="ru-RU" b="1" dirty="0" smtClean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11</a:t>
                      </a:r>
                      <a:r>
                        <a:rPr lang="en-US" dirty="0" smtClean="0"/>
                        <a:t>1</a:t>
                      </a:r>
                      <a:r>
                        <a:rPr lang="ru-RU" dirty="0" smtClean="0"/>
                        <a:t>,4</a:t>
                      </a:r>
                      <a:endParaRPr lang="ru-RU" b="1" dirty="0" smtClean="0"/>
                    </a:p>
                  </a:txBody>
                  <a:tcPr marL="121920" marR="121920"/>
                </a:tc>
              </a:tr>
              <a:tr h="581916">
                <a:tc>
                  <a:txBody>
                    <a:bodyPr/>
                    <a:lstStyle/>
                    <a:p>
                      <a:r>
                        <a:rPr lang="ru-RU" dirty="0" smtClean="0"/>
                        <a:t>собственные</a:t>
                      </a:r>
                      <a:endParaRPr lang="ru-RU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</a:t>
                      </a:r>
                      <a:r>
                        <a:rPr lang="en-US" dirty="0" smtClean="0"/>
                        <a:t>9</a:t>
                      </a:r>
                      <a:r>
                        <a:rPr lang="ru-RU" dirty="0" smtClean="0"/>
                        <a:t>,</a:t>
                      </a:r>
                      <a:r>
                        <a:rPr lang="en-US" dirty="0" smtClean="0"/>
                        <a:t>0</a:t>
                      </a:r>
                      <a:endParaRPr lang="ru-RU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74</a:t>
                      </a:r>
                      <a:r>
                        <a:rPr lang="ru-RU" dirty="0" smtClean="0"/>
                        <a:t>,</a:t>
                      </a:r>
                      <a:r>
                        <a:rPr lang="en-US" dirty="0" smtClean="0"/>
                        <a:t>2</a:t>
                      </a:r>
                      <a:endParaRPr lang="ru-RU" dirty="0" smtClean="0"/>
                    </a:p>
                    <a:p>
                      <a:pPr algn="ctr"/>
                      <a:r>
                        <a:rPr lang="ru-RU" sz="1600" dirty="0" smtClean="0"/>
                        <a:t>7,5%</a:t>
                      </a:r>
                      <a:endParaRPr lang="ru-RU" sz="1600" b="1" i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</a:t>
                      </a:r>
                      <a:r>
                        <a:rPr lang="en-US" dirty="0" smtClean="0"/>
                        <a:t>5</a:t>
                      </a:r>
                      <a:r>
                        <a:rPr lang="ru-RU" dirty="0" smtClean="0"/>
                        <a:t>,</a:t>
                      </a:r>
                      <a:r>
                        <a:rPr lang="en-US" dirty="0" smtClean="0"/>
                        <a:t>3</a:t>
                      </a:r>
                      <a:endParaRPr lang="ru-RU" b="1" dirty="0" smtClean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</a:t>
                      </a:r>
                      <a:r>
                        <a:rPr lang="en-US" dirty="0" smtClean="0"/>
                        <a:t>7</a:t>
                      </a:r>
                      <a:r>
                        <a:rPr lang="ru-RU" dirty="0" smtClean="0"/>
                        <a:t>,</a:t>
                      </a:r>
                      <a:r>
                        <a:rPr lang="en-US" dirty="0" smtClean="0"/>
                        <a:t>0</a:t>
                      </a:r>
                      <a:endParaRPr lang="ru-RU" b="1" dirty="0" smtClean="0"/>
                    </a:p>
                  </a:txBody>
                  <a:tcPr marL="121920" marR="121920"/>
                </a:tc>
              </a:tr>
              <a:tr h="465135">
                <a:tc>
                  <a:txBody>
                    <a:bodyPr/>
                    <a:lstStyle/>
                    <a:p>
                      <a:r>
                        <a:rPr lang="ru-RU" dirty="0" smtClean="0"/>
                        <a:t>безвозмездные</a:t>
                      </a:r>
                      <a:endParaRPr lang="ru-RU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202</a:t>
                      </a:r>
                      <a:r>
                        <a:rPr lang="ru-RU" dirty="0" smtClean="0"/>
                        <a:t>,</a:t>
                      </a:r>
                      <a:r>
                        <a:rPr lang="en-US" dirty="0" smtClean="0"/>
                        <a:t>4</a:t>
                      </a:r>
                      <a:endParaRPr lang="ru-RU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43</a:t>
                      </a:r>
                      <a:r>
                        <a:rPr lang="ru-RU" dirty="0" smtClean="0"/>
                        <a:t>,</a:t>
                      </a:r>
                      <a:r>
                        <a:rPr lang="en-US" dirty="0" smtClean="0"/>
                        <a:t>2</a:t>
                      </a:r>
                      <a:endParaRPr lang="ru-RU" b="1" dirty="0" smtClean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37,7</a:t>
                      </a:r>
                      <a:endParaRPr lang="ru-RU" b="1" dirty="0" smtClean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/>
                        <a:t>34,4</a:t>
                      </a:r>
                    </a:p>
                  </a:txBody>
                  <a:tcPr marL="121920" marR="121920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423082" y="4258100"/>
          <a:ext cx="11027390" cy="1263327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684930"/>
                <a:gridCol w="2972601"/>
                <a:gridCol w="1917807"/>
                <a:gridCol w="1821916"/>
                <a:gridCol w="1630136"/>
              </a:tblGrid>
              <a:tr h="616257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Расходы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276</a:t>
                      </a:r>
                      <a:r>
                        <a:rPr lang="ru-RU" dirty="0" smtClean="0"/>
                        <a:t>,</a:t>
                      </a:r>
                      <a:r>
                        <a:rPr lang="en-US" dirty="0" smtClean="0"/>
                        <a:t>1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</a:t>
                      </a:r>
                      <a:r>
                        <a:rPr lang="ru-RU" b="1" dirty="0" smtClean="0"/>
                        <a:t>27,</a:t>
                      </a:r>
                      <a:r>
                        <a:rPr lang="en-US" b="1" dirty="0" smtClean="0"/>
                        <a:t>6</a:t>
                      </a:r>
                      <a:endParaRPr lang="ru-RU" b="1" dirty="0" smtClean="0"/>
                    </a:p>
                    <a:p>
                      <a:pPr algn="ctr"/>
                      <a:r>
                        <a:rPr lang="ru-RU" sz="1600" b="1" i="1" dirty="0" smtClean="0">
                          <a:solidFill>
                            <a:schemeClr val="tx1"/>
                          </a:solidFill>
                        </a:rPr>
                        <a:t>2,2 раза</a:t>
                      </a:r>
                      <a:endParaRPr lang="ru-RU" sz="16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120</a:t>
                      </a:r>
                      <a:r>
                        <a:rPr lang="ru-RU" dirty="0" smtClean="0"/>
                        <a:t>,</a:t>
                      </a:r>
                      <a:r>
                        <a:rPr lang="en-US" dirty="0" smtClean="0"/>
                        <a:t>5</a:t>
                      </a: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r>
                        <a:rPr lang="ru-RU" dirty="0" smtClean="0"/>
                        <a:t>19,1</a:t>
                      </a: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/>
                </a:tc>
              </a:tr>
              <a:tr h="647070">
                <a:tc>
                  <a:txBody>
                    <a:bodyPr/>
                    <a:lstStyle/>
                    <a:p>
                      <a:r>
                        <a:rPr lang="ru-RU" dirty="0" smtClean="0"/>
                        <a:t>в т.ч. условно утверждаемые</a:t>
                      </a:r>
                      <a:endParaRPr lang="ru-RU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2,9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r>
                        <a:rPr lang="ru-RU" dirty="0" smtClean="0"/>
                        <a:t>,9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/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423081" y="5527343"/>
          <a:ext cx="11027391" cy="103723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684931"/>
                <a:gridCol w="2972601"/>
                <a:gridCol w="1917807"/>
                <a:gridCol w="1821916"/>
                <a:gridCol w="1630136"/>
              </a:tblGrid>
              <a:tr h="396588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Дефицит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r>
                        <a:rPr lang="en-US" dirty="0" smtClean="0"/>
                        <a:t>4</a:t>
                      </a:r>
                      <a:r>
                        <a:rPr lang="ru-RU" dirty="0" smtClean="0"/>
                        <a:t>,</a:t>
                      </a:r>
                      <a:r>
                        <a:rPr lang="en-US" dirty="0" smtClean="0"/>
                        <a:t>7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r>
                        <a:rPr lang="en-US" dirty="0" smtClean="0"/>
                        <a:t>10</a:t>
                      </a:r>
                      <a:r>
                        <a:rPr lang="ru-RU" dirty="0" smtClean="0"/>
                        <a:t>,</a:t>
                      </a:r>
                      <a:r>
                        <a:rPr lang="en-US" dirty="0" smtClean="0"/>
                        <a:t>2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-7</a:t>
                      </a:r>
                      <a:r>
                        <a:rPr lang="ru-RU" dirty="0" smtClean="0"/>
                        <a:t>,</a:t>
                      </a:r>
                      <a:r>
                        <a:rPr lang="en-US" dirty="0" smtClean="0"/>
                        <a:t>5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-7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/>
                </a:tc>
              </a:tr>
              <a:tr h="640642">
                <a:tc>
                  <a:txBody>
                    <a:bodyPr/>
                    <a:lstStyle/>
                    <a:p>
                      <a:r>
                        <a:rPr lang="ru-RU" dirty="0" smtClean="0"/>
                        <a:t>% к собств.</a:t>
                      </a:r>
                    </a:p>
                    <a:p>
                      <a:r>
                        <a:rPr lang="ru-RU" dirty="0" smtClean="0"/>
                        <a:t>доходам</a:t>
                      </a:r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r>
                        <a:rPr lang="ru-RU" dirty="0" smtClean="0"/>
                        <a:t>%</a:t>
                      </a:r>
                      <a:endParaRPr lang="ru-RU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10%</a:t>
                      </a:r>
                      <a:endParaRPr lang="ru-RU" b="1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r>
                        <a:rPr lang="ru-RU" dirty="0" smtClean="0"/>
                        <a:t>%</a:t>
                      </a:r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10%</a:t>
                      </a:r>
                      <a:endParaRPr lang="ru-RU" dirty="0"/>
                    </a:p>
                  </a:txBody>
                  <a:tcPr marL="121920" marR="121920"/>
                </a:tc>
              </a:tr>
            </a:tbl>
          </a:graphicData>
        </a:graphic>
      </p:graphicFrame>
      <p:sp>
        <p:nvSpPr>
          <p:cNvPr id="17" name="Стрелка вверх 16"/>
          <p:cNvSpPr/>
          <p:nvPr/>
        </p:nvSpPr>
        <p:spPr>
          <a:xfrm>
            <a:off x="6318913" y="3384644"/>
            <a:ext cx="218366" cy="423081"/>
          </a:xfrm>
          <a:prstGeom prst="up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6291618" y="2784145"/>
            <a:ext cx="238971" cy="450376"/>
          </a:xfrm>
          <a:prstGeom prst="down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>
            <a:off x="6403074" y="4274024"/>
            <a:ext cx="229738" cy="448102"/>
          </a:xfrm>
          <a:prstGeom prst="down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7370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inkovskaya_ki\AppData\Local\Microsoft\Windows\INetCache\IE\12ER4EVB\budget-30629_960_720[1]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276572">
            <a:off x="8400202" y="497022"/>
            <a:ext cx="3968489" cy="198424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1067393" y="204952"/>
            <a:ext cx="867104" cy="5044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16013" y="-256713"/>
            <a:ext cx="42829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sz="3600" b="1" dirty="0" smtClean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Доходы бюджета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416711"/>
            <a:ext cx="90651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</a:rPr>
              <a:t>Доходы бюджета - поступающие в бюджет денежные средства, за исключением средств, являющихся источниками финансирования дефицита бюджета. </a:t>
            </a:r>
          </a:p>
        </p:txBody>
      </p:sp>
      <p:graphicFrame>
        <p:nvGraphicFramePr>
          <p:cNvPr id="9" name="Схема 8"/>
          <p:cNvGraphicFramePr/>
          <p:nvPr/>
        </p:nvGraphicFramePr>
        <p:xfrm>
          <a:off x="0" y="2138564"/>
          <a:ext cx="12192000" cy="4719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77421"/>
            <a:ext cx="10768085" cy="1147968"/>
          </a:xfrm>
        </p:spPr>
        <p:txBody>
          <a:bodyPr>
            <a:normAutofit fontScale="90000"/>
          </a:bodyPr>
          <a:lstStyle/>
          <a:p>
            <a:r>
              <a:rPr lang="ru-RU" sz="2700" i="1" dirty="0" smtClean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налоговых и неналоговых </a:t>
            </a:r>
            <a:br>
              <a:rPr lang="ru-RU" sz="2700" i="1" dirty="0" smtClean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i="1" dirty="0" smtClean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доходов бюджета Бокситогорского городского поселения в 2023 году </a:t>
            </a:r>
            <a:r>
              <a:rPr lang="ru-RU" dirty="0" smtClean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EAB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/>
          </a:p>
        </p:txBody>
      </p:sp>
      <p:graphicFrame>
        <p:nvGraphicFramePr>
          <p:cNvPr id="5" name="Содержимое 21"/>
          <p:cNvGraphicFramePr>
            <a:graphicFrameLocks/>
          </p:cNvGraphicFramePr>
          <p:nvPr/>
        </p:nvGraphicFramePr>
        <p:xfrm>
          <a:off x="0" y="655093"/>
          <a:ext cx="11900848" cy="62029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0877266" y="177421"/>
            <a:ext cx="1314734" cy="532263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20"/>
          <p:cNvGrpSpPr/>
          <p:nvPr/>
        </p:nvGrpSpPr>
        <p:grpSpPr>
          <a:xfrm>
            <a:off x="-163773" y="2234023"/>
            <a:ext cx="4503761" cy="3058141"/>
            <a:chOff x="1944144" y="1538994"/>
            <a:chExt cx="5112568" cy="3168351"/>
          </a:xfrm>
        </p:grpSpPr>
        <p:graphicFrame>
          <p:nvGraphicFramePr>
            <p:cNvPr id="9" name="Диаграмма 8"/>
            <p:cNvGraphicFramePr/>
            <p:nvPr>
              <p:extLst>
                <p:ext uri="{D42A27DB-BD31-4B8C-83A1-F6EECF244321}">
                  <p14:modId xmlns="" xmlns:p14="http://schemas.microsoft.com/office/powerpoint/2010/main" val="2276665313"/>
                </p:ext>
              </p:extLst>
            </p:nvPr>
          </p:nvGraphicFramePr>
          <p:xfrm>
            <a:off x="1944144" y="1538994"/>
            <a:ext cx="5112568" cy="316835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0" name="Text Box 13"/>
            <p:cNvSpPr txBox="1">
              <a:spLocks noChangeArrowheads="1"/>
            </p:cNvSpPr>
            <p:nvPr/>
          </p:nvSpPr>
          <p:spPr bwMode="auto">
            <a:xfrm>
              <a:off x="4265937" y="2977843"/>
              <a:ext cx="2016224" cy="7971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44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accent2">
                      <a:lumMod val="50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85,2%</a:t>
              </a:r>
              <a:endParaRPr lang="ru-RU" alt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702271" y="4755836"/>
            <a:ext cx="354465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</a:rPr>
              <a:t>6</a:t>
            </a:r>
            <a:r>
              <a:rPr lang="ru-RU" sz="4800" b="1" dirty="0" smtClean="0">
                <a:solidFill>
                  <a:schemeClr val="accent5">
                    <a:lumMod val="50000"/>
                  </a:schemeClr>
                </a:solidFill>
              </a:rPr>
              <a:t>3,3</a:t>
            </a: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b="1" dirty="0" smtClean="0"/>
              <a:t>млн.руб.</a:t>
            </a:r>
            <a:endParaRPr lang="en-US" b="1" dirty="0" smtClean="0"/>
          </a:p>
          <a:p>
            <a:pPr algn="ctr"/>
            <a:r>
              <a:rPr lang="ru-RU" sz="2800" b="1" dirty="0" smtClean="0"/>
              <a:t>Рост к </a:t>
            </a:r>
            <a:r>
              <a:rPr lang="en-US" sz="2800" b="1" dirty="0" smtClean="0"/>
              <a:t>202</a:t>
            </a:r>
            <a:r>
              <a:rPr lang="ru-RU" sz="2800" b="1" dirty="0" smtClean="0"/>
              <a:t>2</a:t>
            </a:r>
            <a:r>
              <a:rPr lang="en-US" sz="2800" b="1" dirty="0" smtClean="0"/>
              <a:t> </a:t>
            </a:r>
            <a:r>
              <a:rPr lang="ru-RU" sz="2800" b="1" dirty="0" smtClean="0"/>
              <a:t>году </a:t>
            </a:r>
            <a:r>
              <a:rPr lang="en-US" sz="3200" b="1" dirty="0" smtClean="0"/>
              <a:t>+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12,5</a:t>
            </a:r>
            <a:r>
              <a:rPr lang="en-US" sz="3200" b="1" dirty="0" smtClean="0"/>
              <a:t>%</a:t>
            </a:r>
            <a:endParaRPr lang="ru-RU" sz="2400" b="1" dirty="0"/>
          </a:p>
          <a:p>
            <a:pPr algn="ctr"/>
            <a:endParaRPr lang="ru-RU" sz="2400" b="1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4125894" y="2477512"/>
            <a:ext cx="3752984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Запланировано поступление</a:t>
            </a:r>
            <a:br>
              <a:rPr lang="ru-RU" sz="2800" b="1" dirty="0" smtClean="0"/>
            </a:br>
            <a:r>
              <a:rPr lang="ru-RU" sz="2800" b="1" dirty="0" smtClean="0"/>
              <a:t>налоговых</a:t>
            </a:r>
            <a:br>
              <a:rPr lang="ru-RU" sz="2800" b="1" dirty="0" smtClean="0"/>
            </a:br>
            <a:r>
              <a:rPr lang="ru-RU" sz="2800" b="1" dirty="0" smtClean="0"/>
              <a:t>доходов</a:t>
            </a:r>
            <a:r>
              <a:rPr lang="ru-RU" b="1" dirty="0"/>
              <a:t/>
            </a:r>
            <a:br>
              <a:rPr lang="ru-RU" b="1" dirty="0"/>
            </a:br>
            <a:r>
              <a:rPr lang="ru-RU" sz="500" b="1" dirty="0" smtClean="0"/>
              <a:t/>
            </a:r>
            <a:br>
              <a:rPr lang="ru-RU" sz="500" b="1" dirty="0" smtClean="0"/>
            </a:br>
            <a:r>
              <a:rPr lang="ru-RU" b="1" dirty="0" smtClean="0"/>
              <a:t>в бюджет Бокситогорского</a:t>
            </a:r>
          </a:p>
          <a:p>
            <a:r>
              <a:rPr lang="ru-RU" b="1" dirty="0" smtClean="0"/>
              <a:t>городского поселения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1173740"/>
            <a:ext cx="47946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Налоговые доходы</a:t>
            </a:r>
            <a:br>
              <a:rPr lang="ru-RU" sz="40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endParaRPr lang="ru-RU" sz="2800" b="1" dirty="0" smtClean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3773" y="4817660"/>
            <a:ext cx="3343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Удельный вес в объеме собственных доходов</a:t>
            </a:r>
            <a:endParaRPr lang="ru-RU" b="1" dirty="0"/>
          </a:p>
        </p:txBody>
      </p:sp>
      <p:pic>
        <p:nvPicPr>
          <p:cNvPr id="17" name="Рисунок 16" descr="depositphotos_8885422-stock-photo-background-of-money-pile-1000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9508" r="1950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>
            <a:extLst>
              <a:ext uri="{FF2B5EF4-FFF2-40B4-BE49-F238E27FC236}">
                <a16:creationId xmlns="" xmlns:a16="http://schemas.microsoft.com/office/drawing/2014/main" id="{2482DBEC-EE72-4155-ACC5-87E80C560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426" y="3271430"/>
            <a:ext cx="5522581" cy="2958275"/>
          </a:xfrm>
        </p:spPr>
        <p:txBody>
          <a:bodyPr rtlCol="0">
            <a:noAutofit/>
          </a:bodyPr>
          <a:lstStyle/>
          <a:p>
            <a:pPr lvl="0"/>
            <a:r>
              <a:rPr lang="ru-RU" sz="2800" dirty="0"/>
              <a:t>Образовано 01.01.2006 </a:t>
            </a:r>
            <a:r>
              <a:rPr lang="ru-RU" sz="2800" dirty="0" smtClean="0"/>
              <a:t>года</a:t>
            </a:r>
            <a:endParaRPr lang="ru-RU" sz="2800" dirty="0"/>
          </a:p>
          <a:p>
            <a:pPr lvl="0"/>
            <a:r>
              <a:rPr lang="ru-RU" sz="2800" dirty="0"/>
              <a:t>Площадь 213 кв. км</a:t>
            </a:r>
            <a:r>
              <a:rPr lang="ru-RU" sz="2800" dirty="0" smtClean="0"/>
              <a:t>.</a:t>
            </a:r>
            <a:endParaRPr lang="ru-RU" sz="2800" dirty="0"/>
          </a:p>
          <a:p>
            <a:pPr lvl="0"/>
            <a:r>
              <a:rPr lang="ru-RU" sz="2800" dirty="0" smtClean="0"/>
              <a:t>Численность </a:t>
            </a:r>
            <a:r>
              <a:rPr lang="ru-RU" sz="2800" dirty="0"/>
              <a:t>населения на </a:t>
            </a:r>
            <a:r>
              <a:rPr lang="ru-RU" sz="2800" dirty="0" smtClean="0"/>
              <a:t>01.01.2022 </a:t>
            </a:r>
            <a:r>
              <a:rPr lang="ru-RU" sz="2800" dirty="0"/>
              <a:t>года </a:t>
            </a:r>
            <a:r>
              <a:rPr lang="ru-RU" sz="2800" dirty="0" smtClean="0"/>
              <a:t>14491 </a:t>
            </a:r>
            <a:r>
              <a:rPr lang="ru-RU" sz="2800" dirty="0"/>
              <a:t>человек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1ABE11BF-33A5-4653-A144-CCCBACF58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3395"/>
            <a:ext cx="6747640" cy="698435"/>
          </a:xfrm>
        </p:spPr>
        <p:txBody>
          <a:bodyPr rtlCol="0">
            <a:no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Бокситогорское </a:t>
            </a:r>
            <a:r>
              <a:rPr lang="ru-RU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городское </a:t>
            </a:r>
            <a:r>
              <a:rPr lang="ru-RU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поселение</a:t>
            </a:r>
            <a:endParaRPr lang="ru-RU" sz="4800" b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066FE296-3466-420F-AD6C-D3A37B973B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277" y="-2"/>
            <a:ext cx="9117724" cy="6858002"/>
          </a:xfrm>
        </p:spPr>
      </p:pic>
      <p:sp>
        <p:nvSpPr>
          <p:cNvPr id="12" name="Номер слайда 11">
            <a:extLst>
              <a:ext uri="{FF2B5EF4-FFF2-40B4-BE49-F238E27FC236}">
                <a16:creationId xmlns="" xmlns:a16="http://schemas.microsoft.com/office/drawing/2014/main" id="{FBA1BB58-7555-4382-B178-7ED04E137E7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ru-RU" smtClean="0"/>
              <a:pPr rtl="0"/>
              <a:t>2</a:t>
            </a:fld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869323" y="-2"/>
            <a:ext cx="4177862" cy="58332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894082" y="130063"/>
            <a:ext cx="2932385" cy="9065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792717" y="835572"/>
            <a:ext cx="2412124" cy="5833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Равнобедренный треугольник 7"/>
          <p:cNvSpPr/>
          <p:nvPr/>
        </p:nvSpPr>
        <p:spPr>
          <a:xfrm rot="1575211">
            <a:off x="4241127" y="-23914"/>
            <a:ext cx="4729245" cy="1128071"/>
          </a:xfrm>
          <a:prstGeom prst="triangle">
            <a:avLst>
              <a:gd name="adj" fmla="val 48210"/>
            </a:avLst>
          </a:prstGeom>
          <a:solidFill>
            <a:srgbClr val="EAB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7200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98142" y="3732353"/>
            <a:ext cx="1129352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accent2">
                    <a:lumMod val="50000"/>
                  </a:schemeClr>
                </a:solidFill>
              </a:rPr>
              <a:t>Норматив зачисления в бюджет поселения – 13</a:t>
            </a: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</a:rPr>
              <a:t>%</a:t>
            </a:r>
          </a:p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Основные плательщики налога на доходы физических лиц Бокситогорского городского поселения: ОАО «Русал Бокситогорск»; ООО «БЭМП» 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62566" y="1160060"/>
            <a:ext cx="24400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sz="3600" b="1" dirty="0">
              <a:solidFill>
                <a:schemeClr val="bg1"/>
              </a:solidFill>
            </a:endParaRPr>
          </a:p>
          <a:p>
            <a:pPr algn="r"/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Прогноз</a:t>
            </a:r>
          </a:p>
          <a:p>
            <a:pPr algn="r"/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42,8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млн.руб.</a:t>
            </a:r>
          </a:p>
          <a:p>
            <a:pPr algn="r"/>
            <a:endParaRPr lang="ru-RU" sz="12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r"/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</a:rPr>
              <a:t>рост к 2022 году</a:t>
            </a:r>
            <a:br>
              <a:rPr lang="ru-RU" sz="2000" i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</a:rPr>
              <a:t>7,9%</a:t>
            </a:r>
            <a:r>
              <a:rPr lang="ru-RU" sz="2000" i="1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133667"/>
            <a:ext cx="54323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Налог на доходы физических лиц</a:t>
            </a:r>
          </a:p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(67,6% от объема налоговых доходов)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098924" y="268014"/>
            <a:ext cx="788276" cy="5360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" name="Рисунок 14" descr="imagesч.jpg"/>
          <p:cNvPicPr>
            <a:picLocks noChangeAspect="1"/>
          </p:cNvPicPr>
          <p:nvPr/>
        </p:nvPicPr>
        <p:blipFill>
          <a:blip r:embed="rId2"/>
          <a:srcRect t="12033" b="12033"/>
          <a:stretch>
            <a:fillRect/>
          </a:stretch>
        </p:blipFill>
        <p:spPr>
          <a:xfrm>
            <a:off x="6118796" y="4913194"/>
            <a:ext cx="3419341" cy="1944806"/>
          </a:xfrm>
          <a:prstGeom prst="snip2Diag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 rot="2321259">
            <a:off x="8963742" y="869898"/>
            <a:ext cx="32047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 Antiqua" pitchFamily="18" charset="0"/>
              </a:rPr>
              <a:t>НДФЛ</a:t>
            </a:r>
            <a:endParaRPr lang="ru-RU" sz="7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78674" y="218364"/>
            <a:ext cx="67965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5000"/>
                  </a:schemeClr>
                </a:solidFill>
              </a:rPr>
              <a:t>Налоговые доходы</a:t>
            </a:r>
            <a:endParaRPr lang="ru-RU" sz="4400" b="1" dirty="0">
              <a:solidFill>
                <a:schemeClr val="accent4">
                  <a:lumMod val="25000"/>
                </a:schemeClr>
              </a:solidFill>
            </a:endParaRPr>
          </a:p>
        </p:txBody>
      </p:sp>
      <p:pic>
        <p:nvPicPr>
          <p:cNvPr id="33794" name="Picture 2" descr="https://newvz.ru/wp-content/uploads/2021/07/poshlini_eksport_rus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4125" y="4918819"/>
            <a:ext cx="3447433" cy="1939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800" name="Picture 8" descr="https://data.nalog.ru/cdn/image/140191/original.jpg"/>
          <p:cNvPicPr>
            <a:picLocks noChangeAspect="1" noChangeArrowheads="1"/>
          </p:cNvPicPr>
          <p:nvPr/>
        </p:nvPicPr>
        <p:blipFill>
          <a:blip r:embed="rId4"/>
          <a:srcRect l="20483" t="28274" r="20253" b="28268"/>
          <a:stretch>
            <a:fillRect/>
          </a:stretch>
        </p:blipFill>
        <p:spPr bwMode="auto">
          <a:xfrm>
            <a:off x="7424381" y="1269241"/>
            <a:ext cx="2296474" cy="23610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omi-news.ru/images/cms-image-00000388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704" t="11412" r="30433" b="14252"/>
          <a:stretch/>
        </p:blipFill>
        <p:spPr bwMode="auto">
          <a:xfrm>
            <a:off x="2702087" y="3452892"/>
            <a:ext cx="4749591" cy="31458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89800" y="1705287"/>
            <a:ext cx="4911633" cy="1789855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4">
                    <a:lumMod val="25000"/>
                  </a:schemeClr>
                </a:solidFill>
              </a:rPr>
              <a:t>Земельный налог</a:t>
            </a:r>
            <a:endParaRPr lang="ru-RU" dirty="0">
              <a:solidFill>
                <a:schemeClr val="accent4">
                  <a:lumMod val="2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792873" y="3357349"/>
            <a:ext cx="4116288" cy="1760561"/>
          </a:xfrm>
        </p:spPr>
        <p:txBody>
          <a:bodyPr>
            <a:noAutofit/>
          </a:bodyPr>
          <a:lstStyle/>
          <a:p>
            <a:pPr algn="r"/>
            <a:endParaRPr lang="ru-RU" sz="3600" b="1" dirty="0" smtClean="0"/>
          </a:p>
          <a:p>
            <a:pPr algn="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Прогноз на 2023г.</a:t>
            </a:r>
          </a:p>
          <a:p>
            <a:pPr algn="r"/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14,4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млн.руб.</a:t>
            </a:r>
          </a:p>
          <a:p>
            <a:endParaRPr lang="ru-RU" dirty="0"/>
          </a:p>
        </p:txBody>
      </p:sp>
      <p:pic>
        <p:nvPicPr>
          <p:cNvPr id="6" name="Picture 2" descr="C:\Users\Sinkovskaya_ki\AppData\Local\Microsoft\Windows\INetCache\IE\12ER4EVB\budget-30629_960_720[1].pn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19870540">
            <a:off x="153885" y="527881"/>
            <a:ext cx="4399213" cy="219960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707272" y="5527343"/>
            <a:ext cx="3484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Рост к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2022 г. 20,6%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трелка вверх 7"/>
          <p:cNvSpPr/>
          <p:nvPr/>
        </p:nvSpPr>
        <p:spPr>
          <a:xfrm>
            <a:off x="8011236" y="4885898"/>
            <a:ext cx="648405" cy="1160060"/>
          </a:xfrm>
          <a:prstGeom prst="up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087739" y="1624084"/>
            <a:ext cx="51042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5000"/>
                  </a:schemeClr>
                </a:solidFill>
              </a:rPr>
              <a:t>Налоговые доходы</a:t>
            </a:r>
            <a:endParaRPr lang="ru-RU" sz="4400" b="1" dirty="0">
              <a:solidFill>
                <a:schemeClr val="accent4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ый треугольник 13"/>
          <p:cNvSpPr/>
          <p:nvPr/>
        </p:nvSpPr>
        <p:spPr>
          <a:xfrm rot="10800000">
            <a:off x="1842444" y="0"/>
            <a:ext cx="2797791" cy="189703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араллелограмм 12"/>
          <p:cNvSpPr/>
          <p:nvPr/>
        </p:nvSpPr>
        <p:spPr>
          <a:xfrm rot="6188023">
            <a:off x="6202370" y="-1391686"/>
            <a:ext cx="3451565" cy="7951406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1559266297_0 158 3077 1889_436x0_80_0_0_13e93d32d6cfc7009cf76a201ab87f80.jpg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tretch>
            <a:fillRect/>
          </a:stretch>
        </p:blipFill>
        <p:spPr>
          <a:xfrm>
            <a:off x="5745493" y="2558181"/>
            <a:ext cx="6446507" cy="4299819"/>
          </a:xfrm>
        </p:spPr>
      </p:pic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-428963" y="2634018"/>
          <a:ext cx="7634981" cy="4223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423080" y="2247619"/>
            <a:ext cx="7342621" cy="60889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800" b="1" spc="0" dirty="0" smtClean="0">
                <a:solidFill>
                  <a:srgbClr val="002774"/>
                </a:solidFill>
              </a:rPr>
              <a:t>(100 % от объема неналоговых доходов)</a:t>
            </a:r>
            <a:endParaRPr lang="ru-RU" sz="2800" b="1" spc="0" dirty="0">
              <a:solidFill>
                <a:srgbClr val="002774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7421" y="1064526"/>
            <a:ext cx="8743744" cy="1215566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</a:rPr>
              <a:t>Доходы от использования </a:t>
            </a:r>
            <a:br>
              <a:rPr lang="ru-RU" sz="36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</a:rPr>
              <a:t>имущества</a:t>
            </a:r>
            <a:endParaRPr lang="ru-RU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067393" y="220717"/>
            <a:ext cx="851338" cy="10562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792467" y="3142184"/>
            <a:ext cx="23515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spc="-300" dirty="0" smtClean="0">
              <a:solidFill>
                <a:srgbClr val="0027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200" b="1" spc="-300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10,9 млн. руб.</a:t>
            </a:r>
            <a:endParaRPr lang="ru-RU" sz="3200" b="1" spc="-300" dirty="0">
              <a:solidFill>
                <a:srgbClr val="0027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5308979" y="3971498"/>
            <a:ext cx="1497133" cy="50489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5581935" y="4558353"/>
            <a:ext cx="1160059" cy="122829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C:\Users\Sinkovskaya_ki\AppData\Local\Microsoft\Windows\INetCache\IE\12ER4EVB\budget-30629_960_720[1].png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704168" y="-204716"/>
            <a:ext cx="3968489" cy="1984245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272955" y="354842"/>
            <a:ext cx="55682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5000"/>
                  </a:schemeClr>
                </a:solidFill>
              </a:rPr>
              <a:t>Неналоговые доходы</a:t>
            </a:r>
            <a:endParaRPr lang="ru-RU" sz="4400" b="1" dirty="0">
              <a:solidFill>
                <a:schemeClr val="accent4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87217" y="3544951"/>
            <a:ext cx="740478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3600" b="1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Арендная плата за землю</a:t>
            </a:r>
          </a:p>
          <a:p>
            <a:pPr algn="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47% от объема доходов от использования имущества)</a:t>
            </a:r>
            <a:endParaRPr lang="ru-RU" sz="32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67316" y="4734342"/>
            <a:ext cx="51944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Прогноз на 2023 год</a:t>
            </a:r>
          </a:p>
          <a:p>
            <a:pPr algn="ctr"/>
            <a:r>
              <a:rPr lang="ru-RU" sz="6000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5,2</a:t>
            </a:r>
            <a:r>
              <a:rPr lang="ru-RU" sz="3600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млн.руб.</a:t>
            </a:r>
          </a:p>
          <a:p>
            <a:pPr algn="ctr"/>
            <a:endParaRPr lang="ru-RU" sz="3600" b="1" dirty="0" smtClean="0">
              <a:solidFill>
                <a:srgbClr val="0027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http://zanasledstvom.ru/wp-content/uploads/2016/11/%D1%81%D0%BD%D1%82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157" y="3944204"/>
            <a:ext cx="4654235" cy="27227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inkovskaya_ki\AppData\Local\Microsoft\Windows\INetCache\IE\12ER4EVB\budget-30629_960_720[1].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19870540">
            <a:off x="849920" y="1278509"/>
            <a:ext cx="4399213" cy="219960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787486" y="1746914"/>
            <a:ext cx="55682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5">
                    <a:lumMod val="25000"/>
                  </a:schemeClr>
                </a:solidFill>
              </a:rPr>
              <a:t>Неналоговые доходы</a:t>
            </a:r>
            <a:endParaRPr lang="ru-RU" sz="44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9" name="Заголовок 4"/>
          <p:cNvSpPr txBox="1">
            <a:spLocks/>
          </p:cNvSpPr>
          <p:nvPr/>
        </p:nvSpPr>
        <p:spPr>
          <a:xfrm>
            <a:off x="5377218" y="1897037"/>
            <a:ext cx="6987654" cy="1215566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Доходы от использования имущества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2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469039" y="0"/>
            <a:ext cx="5722961" cy="3657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2eea9cd5603b22fa552f5896ed3063cb.jpg"/>
          <p:cNvPicPr>
            <a:picLocks noChangeAspect="1"/>
          </p:cNvPicPr>
          <p:nvPr/>
        </p:nvPicPr>
        <p:blipFill>
          <a:blip r:embed="rId2"/>
          <a:srcRect l="8521" r="39011"/>
          <a:stretch>
            <a:fillRect/>
          </a:stretch>
        </p:blipFill>
        <p:spPr>
          <a:xfrm>
            <a:off x="7142328" y="444311"/>
            <a:ext cx="5049672" cy="6413689"/>
          </a:xfrm>
          <a:custGeom>
            <a:avLst/>
            <a:gdLst>
              <a:gd name="connsiteX0" fmla="*/ 5864259 w 12192000"/>
              <a:gd name="connsiteY0" fmla="*/ 2895444 h 6602574"/>
              <a:gd name="connsiteX1" fmla="*/ 5864259 w 12192000"/>
              <a:gd name="connsiteY1" fmla="*/ 5383374 h 6602574"/>
              <a:gd name="connsiteX2" fmla="*/ 0 w 12192000"/>
              <a:gd name="connsiteY2" fmla="*/ 6602574 h 6602574"/>
              <a:gd name="connsiteX3" fmla="*/ 0 w 12192000"/>
              <a:gd name="connsiteY3" fmla="*/ 4114644 h 6602574"/>
              <a:gd name="connsiteX4" fmla="*/ 12192000 w 12192000"/>
              <a:gd name="connsiteY4" fmla="*/ 2726690 h 6602574"/>
              <a:gd name="connsiteX5" fmla="*/ 12192000 w 12192000"/>
              <a:gd name="connsiteY5" fmla="*/ 5214620 h 6602574"/>
              <a:gd name="connsiteX6" fmla="*/ 6104805 w 12192000"/>
              <a:gd name="connsiteY6" fmla="*/ 6470494 h 6602574"/>
              <a:gd name="connsiteX7" fmla="*/ 6104805 w 12192000"/>
              <a:gd name="connsiteY7" fmla="*/ 3982564 h 6602574"/>
              <a:gd name="connsiteX8" fmla="*/ 12192000 w 12192000"/>
              <a:gd name="connsiteY8" fmla="*/ 0 h 6602574"/>
              <a:gd name="connsiteX9" fmla="*/ 12192000 w 12192000"/>
              <a:gd name="connsiteY9" fmla="*/ 2487923 h 6602574"/>
              <a:gd name="connsiteX10" fmla="*/ 6104805 w 12192000"/>
              <a:gd name="connsiteY10" fmla="*/ 3742534 h 6602574"/>
              <a:gd name="connsiteX11" fmla="*/ 6104805 w 12192000"/>
              <a:gd name="connsiteY11" fmla="*/ 1255874 h 660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602574">
                <a:moveTo>
                  <a:pt x="5864259" y="2895444"/>
                </a:moveTo>
                <a:lnTo>
                  <a:pt x="5864259" y="5383374"/>
                </a:lnTo>
                <a:lnTo>
                  <a:pt x="0" y="6602574"/>
                </a:lnTo>
                <a:lnTo>
                  <a:pt x="0" y="4114644"/>
                </a:lnTo>
                <a:close/>
                <a:moveTo>
                  <a:pt x="12192000" y="2726690"/>
                </a:moveTo>
                <a:lnTo>
                  <a:pt x="12192000" y="5214620"/>
                </a:lnTo>
                <a:lnTo>
                  <a:pt x="6104805" y="6470494"/>
                </a:lnTo>
                <a:lnTo>
                  <a:pt x="6104805" y="3982564"/>
                </a:lnTo>
                <a:close/>
                <a:moveTo>
                  <a:pt x="12192000" y="0"/>
                </a:moveTo>
                <a:lnTo>
                  <a:pt x="12192000" y="2487923"/>
                </a:lnTo>
                <a:lnTo>
                  <a:pt x="6104805" y="3742534"/>
                </a:lnTo>
                <a:lnTo>
                  <a:pt x="6104805" y="1255874"/>
                </a:lnTo>
                <a:close/>
              </a:path>
            </a:pathLst>
          </a:custGeom>
        </p:spPr>
      </p:pic>
      <p:sp>
        <p:nvSpPr>
          <p:cNvPr id="10" name="TextBox 9"/>
          <p:cNvSpPr txBox="1"/>
          <p:nvPr/>
        </p:nvSpPr>
        <p:spPr>
          <a:xfrm>
            <a:off x="1586911" y="75382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0" y="0"/>
            <a:ext cx="11627893" cy="114796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Безвозмездные поступления в бюджет Бокситогорского городского поселения в 2023 году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467544" y="1844824"/>
            <a:ext cx="4032448" cy="122413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</a:rPr>
              <a:t>Дотация</a:t>
            </a:r>
            <a:endParaRPr lang="ru-RU" sz="4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2" name="Стрелка вправо 31"/>
          <p:cNvSpPr/>
          <p:nvPr/>
        </p:nvSpPr>
        <p:spPr>
          <a:xfrm>
            <a:off x="4722126" y="1782694"/>
            <a:ext cx="3960440" cy="144016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8818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31,6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млн.руб.</a:t>
            </a:r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39552" y="3501008"/>
            <a:ext cx="3960440" cy="122413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</a:rPr>
              <a:t>Субсидии</a:t>
            </a:r>
            <a:endParaRPr lang="ru-RU" sz="4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545911" y="5102601"/>
            <a:ext cx="3960440" cy="129614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Иные межбюджетные трансферты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4710752" y="3395405"/>
            <a:ext cx="3960440" cy="144016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8818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8,9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 млн.руб.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6" name="Стрелка вправо 35"/>
          <p:cNvSpPr/>
          <p:nvPr/>
        </p:nvSpPr>
        <p:spPr>
          <a:xfrm>
            <a:off x="4713027" y="4980820"/>
            <a:ext cx="3960440" cy="144016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8818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2,7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 млн.руб.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192370" y="982639"/>
            <a:ext cx="2620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4">
                    <a:lumMod val="25000"/>
                  </a:schemeClr>
                </a:solidFill>
              </a:rPr>
              <a:t>43,2 </a:t>
            </a:r>
            <a:r>
              <a:rPr lang="ru-RU" sz="2400" b="1" dirty="0" smtClean="0">
                <a:solidFill>
                  <a:schemeClr val="accent4">
                    <a:lumMod val="25000"/>
                  </a:schemeClr>
                </a:solidFill>
              </a:rPr>
              <a:t>млн.руб</a:t>
            </a:r>
            <a:r>
              <a:rPr lang="ru-RU" sz="2400" dirty="0" smtClean="0">
                <a:solidFill>
                  <a:schemeClr val="accent4">
                    <a:lumMod val="25000"/>
                  </a:schemeClr>
                </a:solidFill>
              </a:rPr>
              <a:t>.</a:t>
            </a:r>
            <a:endParaRPr lang="ru-RU" dirty="0" smtClean="0">
              <a:solidFill>
                <a:schemeClr val="accent4">
                  <a:lumMod val="25000"/>
                </a:schemeClr>
              </a:solidFill>
            </a:endParaRPr>
          </a:p>
          <a:p>
            <a:endParaRPr lang="ru-RU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972800" y="252664"/>
            <a:ext cx="1058779" cy="5173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0" y="-295772"/>
            <a:ext cx="8333222" cy="59154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Как классифицируются расходы бюджета?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944395"/>
            <a:ext cx="10034337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Расходы бюджета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– выплачиваемые из бюджета денежные средства, за </a:t>
            </a:r>
          </a:p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исключением средств, являющихся источниками финансирования дефицита бюджета. </a:t>
            </a:r>
          </a:p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Формирование расходов 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 за счет средств соответствующих бюджетов. </a:t>
            </a:r>
          </a:p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Принципы формирования расходов бюджета: </a:t>
            </a:r>
          </a:p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По разделам; </a:t>
            </a:r>
            <a:endParaRPr lang="ru-RU" sz="3600" b="1" i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По ведомствам; </a:t>
            </a:r>
          </a:p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По муниципальным программам Бокситогорского городского поселения.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91389" y="4067644"/>
            <a:ext cx="102709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 smtClean="0"/>
          </a:p>
          <a:p>
            <a:r>
              <a:rPr lang="ru-RU" sz="3200" b="1" i="1" dirty="0" smtClean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Разделы классифификации расходов бюджета </a:t>
            </a:r>
          </a:p>
        </p:txBody>
      </p:sp>
      <p:pic>
        <p:nvPicPr>
          <p:cNvPr id="16" name="Рисунок 15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895" y="4956336"/>
            <a:ext cx="1152686" cy="1066949"/>
          </a:xfrm>
          <a:prstGeom prst="rect">
            <a:avLst/>
          </a:prstGeom>
        </p:spPr>
      </p:pic>
      <p:pic>
        <p:nvPicPr>
          <p:cNvPr id="17" name="Рисунок 16" descr="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9686" y="4960459"/>
            <a:ext cx="1200318" cy="1086002"/>
          </a:xfrm>
          <a:prstGeom prst="rect">
            <a:avLst/>
          </a:prstGeom>
        </p:spPr>
      </p:pic>
      <p:pic>
        <p:nvPicPr>
          <p:cNvPr id="18" name="Рисунок 17" descr="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7761" y="4961740"/>
            <a:ext cx="1181265" cy="1084217"/>
          </a:xfrm>
          <a:prstGeom prst="rect">
            <a:avLst/>
          </a:prstGeom>
        </p:spPr>
      </p:pic>
      <p:pic>
        <p:nvPicPr>
          <p:cNvPr id="19" name="Рисунок 18" descr="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8373" y="4956978"/>
            <a:ext cx="1209844" cy="1088979"/>
          </a:xfrm>
          <a:prstGeom prst="rect">
            <a:avLst/>
          </a:prstGeom>
        </p:spPr>
      </p:pic>
      <p:pic>
        <p:nvPicPr>
          <p:cNvPr id="20" name="Рисунок 19" descr="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4391" y="4979511"/>
            <a:ext cx="1200318" cy="1093743"/>
          </a:xfrm>
          <a:prstGeom prst="rect">
            <a:avLst/>
          </a:prstGeom>
        </p:spPr>
      </p:pic>
      <p:pic>
        <p:nvPicPr>
          <p:cNvPr id="21" name="Рисунок 20" descr="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0881" y="5006164"/>
            <a:ext cx="1209844" cy="1076475"/>
          </a:xfrm>
          <a:prstGeom prst="rect">
            <a:avLst/>
          </a:prstGeom>
        </p:spPr>
      </p:pic>
      <p:pic>
        <p:nvPicPr>
          <p:cNvPr id="22" name="Рисунок 21" descr="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45310" y="5021095"/>
            <a:ext cx="1190791" cy="1065805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736979" y="6029866"/>
            <a:ext cx="1787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>
                    <a:lumMod val="10000"/>
                  </a:schemeClr>
                </a:solidFill>
              </a:rPr>
              <a:t>Общегосударственные </a:t>
            </a:r>
          </a:p>
          <a:p>
            <a:pPr algn="ctr"/>
            <a:r>
              <a:rPr lang="ru-RU" sz="1200" dirty="0" smtClean="0">
                <a:solidFill>
                  <a:schemeClr val="bg1">
                    <a:lumMod val="10000"/>
                  </a:schemeClr>
                </a:solidFill>
              </a:rPr>
              <a:t>вопросы </a:t>
            </a:r>
            <a:endParaRPr lang="ru-RU" sz="12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197290" y="6027003"/>
            <a:ext cx="1624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>
                    <a:lumMod val="10000"/>
                  </a:schemeClr>
                </a:solidFill>
              </a:rPr>
              <a:t>Национальная безопасность и правоохранительная деятельность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741762" y="6013355"/>
            <a:ext cx="1624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>
                    <a:lumMod val="10000"/>
                  </a:schemeClr>
                </a:solidFill>
              </a:rPr>
              <a:t>Национальная экономика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283958" y="6029278"/>
            <a:ext cx="1624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>
                    <a:lumMod val="10000"/>
                  </a:schemeClr>
                </a:solidFill>
              </a:rPr>
              <a:t>Жилищно-коммунальное хозяйство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785213" y="6042925"/>
            <a:ext cx="16240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>
                    <a:lumMod val="10000"/>
                  </a:schemeClr>
                </a:solidFill>
              </a:rPr>
              <a:t>Образование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286466" y="6042926"/>
            <a:ext cx="16240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>
                    <a:lumMod val="10000"/>
                  </a:schemeClr>
                </a:solidFill>
              </a:rPr>
              <a:t>Социальная политика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815016" y="6029277"/>
            <a:ext cx="1539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>
                    <a:lumMod val="10000"/>
                  </a:schemeClr>
                </a:solidFill>
              </a:rPr>
              <a:t>Физическая культура и спорт</a:t>
            </a:r>
          </a:p>
        </p:txBody>
      </p:sp>
      <p:pic>
        <p:nvPicPr>
          <p:cNvPr id="24" name="Picture 2" descr="C:\Users\Sinkovskaya_ki\AppData\Local\Microsoft\Windows\INetCache\IE\12ER4EVB\budget-30629_960_720[1].png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2276572">
            <a:off x="8473847" y="521005"/>
            <a:ext cx="3796858" cy="18984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223379" y="0"/>
            <a:ext cx="5968621" cy="38350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32326" y="0"/>
            <a:ext cx="10835122" cy="114796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Структура расходов бюджета Бокситогорского городского поселения по разделам на 2022 год, тыс. руб.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2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flipV="1">
            <a:off x="5991368" y="2552130"/>
            <a:ext cx="0" cy="641445"/>
          </a:xfrm>
          <a:prstGeom prst="straightConnector1">
            <a:avLst/>
          </a:prstGeom>
          <a:ln w="28575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 flipV="1">
            <a:off x="4176215" y="2743199"/>
            <a:ext cx="846163" cy="504969"/>
          </a:xfrm>
          <a:prstGeom prst="straightConnector1">
            <a:avLst/>
          </a:prstGeom>
          <a:ln w="28575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7151427" y="2811438"/>
            <a:ext cx="764275" cy="586855"/>
          </a:xfrm>
          <a:prstGeom prst="straightConnector1">
            <a:avLst/>
          </a:prstGeom>
          <a:ln w="28575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4735773" y="4217159"/>
            <a:ext cx="464025" cy="382137"/>
          </a:xfrm>
          <a:prstGeom prst="straightConnector1">
            <a:avLst/>
          </a:prstGeom>
          <a:ln w="28575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7438030" y="3835020"/>
            <a:ext cx="1173707" cy="40944"/>
          </a:xfrm>
          <a:prstGeom prst="straightConnector1">
            <a:avLst/>
          </a:prstGeom>
          <a:ln w="28575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7083188" y="4135271"/>
            <a:ext cx="464024" cy="395786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373504" y="1214649"/>
            <a:ext cx="2018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0700 Образование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911,3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09683" y="1612712"/>
            <a:ext cx="2620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0500 Жилищно-коммунальное хозяйство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137 673,1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3437130"/>
            <a:ext cx="2541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0400 Национальная экономика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44 373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9013" y="5375109"/>
            <a:ext cx="4252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0300 Национальная безопасность и правоохранительная деятельность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1 704,8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243394" y="5011001"/>
            <a:ext cx="3780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0100 Общегосударственные вопросы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4 900,5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685491" y="3496102"/>
            <a:ext cx="25065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1100 Физическая культура и спорт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86 303,1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993456" y="1667301"/>
            <a:ext cx="2842766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1000 Социальная политика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189,3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300725" y="6396335"/>
            <a:ext cx="3529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</a:rPr>
              <a:t>Всего расходов 276 060,1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3" name="Рисунок 32" descr="s12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38471" y="4776718"/>
            <a:ext cx="1367045" cy="10582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Рисунок 34" descr="aHR0cHM6Ly9hcGkubnNuLmZtL3N0b3JhZ2UvbWVkaWFsaWIvOTk3MzAvcmVndWxhcl9pbWFnZS1mZDViNTljYTZhMTM1ZDNiMDY3NjYzODdmMWE1YWM1Ni5qcGc=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69237" y="4353154"/>
            <a:ext cx="1516578" cy="12970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Рисунок 35" descr="9a086aadc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41642" y="3078839"/>
            <a:ext cx="1556284" cy="1438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Рисунок 36" descr="Современные-практики-социальной-работы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59420" y="1757268"/>
            <a:ext cx="1377758" cy="12452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Рисунок 37" descr="222.jpg"/>
          <p:cNvPicPr>
            <a:picLocks noChangeAspect="1"/>
          </p:cNvPicPr>
          <p:nvPr/>
        </p:nvPicPr>
        <p:blipFill>
          <a:blip r:embed="rId6" cstate="print"/>
          <a:srcRect b="4851"/>
          <a:stretch>
            <a:fillRect/>
          </a:stretch>
        </p:blipFill>
        <p:spPr>
          <a:xfrm>
            <a:off x="5016661" y="1031799"/>
            <a:ext cx="1591517" cy="13838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Рисунок 38" descr="9fd71dfbd0f745ecb3426f847c9bfbd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53771" y="1183794"/>
            <a:ext cx="1549990" cy="13692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Рисунок 39" descr="depositphotos_52610003-stock-photo-earth-planet-image-with-building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28656" y="3154616"/>
            <a:ext cx="1438393" cy="12945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Рисунок 40" descr="Z-qR-PGLhu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984180" y="4303761"/>
            <a:ext cx="1478638" cy="12745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44" name="Прямая со стрелкой 43"/>
          <p:cNvCxnSpPr/>
          <p:nvPr/>
        </p:nvCxnSpPr>
        <p:spPr>
          <a:xfrm flipH="1">
            <a:off x="3493827" y="3646229"/>
            <a:ext cx="1476236" cy="65962"/>
          </a:xfrm>
          <a:prstGeom prst="straightConnector1">
            <a:avLst/>
          </a:prstGeom>
          <a:ln w="28575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>
            <a:endCxn id="33" idx="0"/>
          </p:cNvCxnSpPr>
          <p:nvPr/>
        </p:nvCxnSpPr>
        <p:spPr>
          <a:xfrm>
            <a:off x="5870812" y="4096602"/>
            <a:ext cx="51182" cy="680116"/>
          </a:xfrm>
          <a:prstGeom prst="straightConnector1">
            <a:avLst/>
          </a:prstGeom>
          <a:ln w="28575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4217157" y="5704763"/>
            <a:ext cx="399879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1300 Обслуживание государственного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и муниципального долга,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5</a:t>
            </a:r>
          </a:p>
          <a:p>
            <a:endParaRPr lang="ru-RU" dirty="0"/>
          </a:p>
        </p:txBody>
      </p:sp>
      <p:pic>
        <p:nvPicPr>
          <p:cNvPr id="34" name="Рисунок 33" descr="1543316419_bjudzhet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708479" y="2825087"/>
            <a:ext cx="2598056" cy="1719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291618" y="0"/>
            <a:ext cx="5900382" cy="3889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 descr="Офисное здание на фоне чистого неба, вид под небольшим углом">
            <a:extLst>
              <a:ext uri="{FF2B5EF4-FFF2-40B4-BE49-F238E27FC236}">
                <a16:creationId xmlns:a16="http://schemas.microsoft.com/office/drawing/2014/main" xmlns="" id="{1E9B5A50-F85D-49E6-9C85-5973194705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063"/>
          <a:stretch>
            <a:fillRect/>
          </a:stretch>
        </p:blipFill>
        <p:spPr>
          <a:xfrm>
            <a:off x="6933063" y="0"/>
            <a:ext cx="5258937" cy="6858000"/>
          </a:xfrm>
          <a:custGeom>
            <a:avLst/>
            <a:gdLst>
              <a:gd name="connsiteX0" fmla="*/ 3914141 w 6103621"/>
              <a:gd name="connsiteY0" fmla="*/ 914400 h 6858000"/>
              <a:gd name="connsiteX1" fmla="*/ 6103621 w 6103621"/>
              <a:gd name="connsiteY1" fmla="*/ 914400 h 6858000"/>
              <a:gd name="connsiteX2" fmla="*/ 4339591 w 6103621"/>
              <a:gd name="connsiteY2" fmla="*/ 6858000 h 6858000"/>
              <a:gd name="connsiteX3" fmla="*/ 2150112 w 6103621"/>
              <a:gd name="connsiteY3" fmla="*/ 6858000 h 6858000"/>
              <a:gd name="connsiteX4" fmla="*/ 1769111 w 6103621"/>
              <a:gd name="connsiteY4" fmla="*/ 0 h 6858000"/>
              <a:gd name="connsiteX5" fmla="*/ 3958591 w 6103621"/>
              <a:gd name="connsiteY5" fmla="*/ 0 h 6858000"/>
              <a:gd name="connsiteX6" fmla="*/ 2189480 w 6103621"/>
              <a:gd name="connsiteY6" fmla="*/ 5943601 h 6858000"/>
              <a:gd name="connsiteX7" fmla="*/ 0 w 6103621"/>
              <a:gd name="connsiteY7" fmla="*/ 59436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3621" h="6858000">
                <a:moveTo>
                  <a:pt x="3914141" y="914400"/>
                </a:moveTo>
                <a:lnTo>
                  <a:pt x="6103621" y="914400"/>
                </a:lnTo>
                <a:lnTo>
                  <a:pt x="4339591" y="6858000"/>
                </a:lnTo>
                <a:lnTo>
                  <a:pt x="2150112" y="6858000"/>
                </a:lnTo>
                <a:close/>
                <a:moveTo>
                  <a:pt x="1769111" y="0"/>
                </a:moveTo>
                <a:lnTo>
                  <a:pt x="3958591" y="0"/>
                </a:lnTo>
                <a:lnTo>
                  <a:pt x="2189480" y="5943601"/>
                </a:lnTo>
                <a:lnTo>
                  <a:pt x="0" y="5943601"/>
                </a:lnTo>
                <a:close/>
              </a:path>
            </a:pathLst>
          </a:custGeom>
        </p:spPr>
      </p:pic>
      <p:graphicFrame>
        <p:nvGraphicFramePr>
          <p:cNvPr id="5" name="Диаграмма 4"/>
          <p:cNvGraphicFramePr/>
          <p:nvPr/>
        </p:nvGraphicFramePr>
        <p:xfrm>
          <a:off x="708170" y="2896484"/>
          <a:ext cx="5556155" cy="3961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Прямая соединительная линия 5"/>
          <p:cNvCxnSpPr/>
          <p:nvPr/>
        </p:nvCxnSpPr>
        <p:spPr>
          <a:xfrm flipH="1" flipV="1">
            <a:off x="1460311" y="3234518"/>
            <a:ext cx="464023" cy="832512"/>
          </a:xfrm>
          <a:prstGeom prst="line">
            <a:avLst/>
          </a:prstGeom>
          <a:ln>
            <a:solidFill>
              <a:schemeClr val="accent4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5117910" y="2361060"/>
            <a:ext cx="122830" cy="818866"/>
          </a:xfrm>
          <a:prstGeom prst="line">
            <a:avLst/>
          </a:prstGeom>
          <a:ln>
            <a:solidFill>
              <a:schemeClr val="accent4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63774" y="2477065"/>
            <a:ext cx="2279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Физическая культура и спорт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38487" y="3186749"/>
            <a:ext cx="1651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Национальная экономика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43954" y="1931156"/>
            <a:ext cx="3707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Жилищно-коммунальное хозяйство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7421" y="0"/>
            <a:ext cx="110273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Приоритетные направления расходов </a:t>
            </a:r>
          </a:p>
          <a:p>
            <a:r>
              <a:rPr lang="ru-RU" sz="3200" b="1" dirty="0" smtClean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бюджета Бокситогорского городского </a:t>
            </a:r>
          </a:p>
          <a:p>
            <a:r>
              <a:rPr lang="ru-RU" sz="3200" b="1" dirty="0" smtClean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поселения на 2023 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68788" y="1774209"/>
            <a:ext cx="6023212" cy="50837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29"/>
          <p:cNvSpPr txBox="1">
            <a:spLocks/>
          </p:cNvSpPr>
          <p:nvPr/>
        </p:nvSpPr>
        <p:spPr>
          <a:xfrm>
            <a:off x="0" y="0"/>
            <a:ext cx="12192000" cy="114796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sz="3600" i="1" dirty="0" smtClean="0">
                <a:solidFill>
                  <a:schemeClr val="accent4">
                    <a:lumMod val="25000"/>
                  </a:schemeClr>
                </a:solidFill>
              </a:rPr>
              <a:t>Структура расходов бюджета Бокситогорского городского поселения по программным и </a:t>
            </a:r>
            <a:r>
              <a:rPr lang="ru-RU" sz="3600" i="1" dirty="0" err="1" smtClean="0">
                <a:solidFill>
                  <a:schemeClr val="accent4">
                    <a:lumMod val="25000"/>
                  </a:schemeClr>
                </a:solidFill>
              </a:rPr>
              <a:t>непрограммным</a:t>
            </a:r>
            <a:r>
              <a:rPr lang="ru-RU" sz="3600" i="1" dirty="0" smtClean="0">
                <a:solidFill>
                  <a:schemeClr val="accent4">
                    <a:lumMod val="25000"/>
                  </a:schemeClr>
                </a:solidFill>
              </a:rPr>
              <a:t> расходам в 2023-2025 г.</a:t>
            </a:r>
            <a:endParaRPr lang="ru-RU" sz="3600" i="1" dirty="0">
              <a:solidFill>
                <a:schemeClr val="accent4">
                  <a:lumMod val="25000"/>
                </a:schemeClr>
              </a:solidFill>
            </a:endParaRPr>
          </a:p>
        </p:txBody>
      </p:sp>
      <p:graphicFrame>
        <p:nvGraphicFramePr>
          <p:cNvPr id="6" name="Содержимое 9"/>
          <p:cNvGraphicFramePr>
            <a:graphicFrameLocks/>
          </p:cNvGraphicFramePr>
          <p:nvPr/>
        </p:nvGraphicFramePr>
        <p:xfrm>
          <a:off x="0" y="1559470"/>
          <a:ext cx="6960358" cy="5298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864824" y="1689713"/>
            <a:ext cx="5327174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2200" b="1" dirty="0" smtClean="0">
              <a:solidFill>
                <a:schemeClr val="bg1"/>
              </a:solidFill>
            </a:endParaRPr>
          </a:p>
          <a:p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</a:rPr>
              <a:t>Бюджет Бокситогорского городского поселения на 202</a:t>
            </a:r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</a:rPr>
              <a:t>3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</a:rPr>
              <a:t>-202</a:t>
            </a:r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</a:rPr>
              <a:t>5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</a:rPr>
              <a:t> годы сформирован программно-целевым методом. </a:t>
            </a:r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</a:rPr>
              <a:t>Исполнение по расходам бюджета Бокситогорского городского поселения будет осуществляться путем реализации 8 муниципальных программ и непрограммных расходов муниципального образования.</a:t>
            </a:r>
          </a:p>
          <a:p>
            <a:endParaRPr lang="ru-RU" sz="2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6455391" y="0"/>
            <a:ext cx="1091821" cy="9826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7506270" y="464024"/>
            <a:ext cx="641444" cy="5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7465325" y="191069"/>
            <a:ext cx="354842" cy="4367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751928" y="354842"/>
            <a:ext cx="150126" cy="2183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1136573" y="245660"/>
            <a:ext cx="887105" cy="5459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04717" y="-286602"/>
            <a:ext cx="89119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 smtClean="0">
              <a:solidFill>
                <a:schemeClr val="accent4">
                  <a:lumMod val="25000"/>
                </a:schemeClr>
              </a:solidFill>
            </a:endParaRPr>
          </a:p>
          <a:p>
            <a:r>
              <a:rPr lang="ru-RU" sz="3200" b="1" i="1" dirty="0" smtClean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Основные инструменты бюджетной политики в области расходов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4716" y="666424"/>
            <a:ext cx="98536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Основным инструментом бюджетной политики в области расходов стал </a:t>
            </a: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программно-целевой метод, повышающий ответственность и заинтересованность ответственных исполнителей муниципальных программ за достижение наилучших результатов в рамках ограниченных финансовых ресурсов. 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37229" y="3739486"/>
            <a:ext cx="3657601" cy="270225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 smtClean="0">
              <a:solidFill>
                <a:srgbClr val="002774"/>
              </a:solidFill>
            </a:endParaRPr>
          </a:p>
          <a:p>
            <a:pPr algn="ctr"/>
            <a:endParaRPr lang="ru-RU" sz="1100" dirty="0" smtClean="0">
              <a:solidFill>
                <a:srgbClr val="002774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560859" y="3784407"/>
            <a:ext cx="3359623" cy="269828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100" dirty="0" smtClean="0"/>
          </a:p>
          <a:p>
            <a:endParaRPr lang="ru-RU" sz="11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7685965" y="3525099"/>
            <a:ext cx="31412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/>
          </a:p>
          <a:p>
            <a:endParaRPr lang="ru-RU" sz="1400" dirty="0" smtClean="0"/>
          </a:p>
          <a:p>
            <a:pPr algn="ctr"/>
            <a:r>
              <a:rPr lang="ru-RU" sz="1400" b="1" i="1" dirty="0" smtClean="0">
                <a:solidFill>
                  <a:srgbClr val="002774"/>
                </a:solidFill>
              </a:rPr>
              <a:t>Корректируются </a:t>
            </a:r>
          </a:p>
          <a:p>
            <a:pPr algn="ctr"/>
            <a:r>
              <a:rPr lang="ru-RU" sz="1400" b="1" i="1" dirty="0" smtClean="0">
                <a:solidFill>
                  <a:srgbClr val="002774"/>
                </a:solidFill>
              </a:rPr>
              <a:t>мероприятия и показатели муниципальных программ в соответствующих сферах деятельности, а также определяются предельные объемы ресурсного обеспечения каждой муниципальной программы на весь срок ее реализации в соответствии с бюджетной стратегией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28047" y="3773034"/>
            <a:ext cx="38896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2774"/>
                </a:solidFill>
              </a:rPr>
              <a:t>Разрабатывается </a:t>
            </a:r>
          </a:p>
          <a:p>
            <a:pPr algn="ctr"/>
            <a:r>
              <a:rPr lang="ru-RU" sz="1400" b="1" i="1" dirty="0" smtClean="0">
                <a:solidFill>
                  <a:srgbClr val="002774"/>
                </a:solidFill>
              </a:rPr>
              <a:t>бюджетная стратегия. </a:t>
            </a:r>
          </a:p>
          <a:p>
            <a:pPr algn="ctr"/>
            <a:r>
              <a:rPr lang="ru-RU" sz="1400" b="1" i="1" dirty="0" smtClean="0">
                <a:solidFill>
                  <a:srgbClr val="002774"/>
                </a:solidFill>
              </a:rPr>
              <a:t>Которая определяет </a:t>
            </a:r>
          </a:p>
          <a:p>
            <a:pPr algn="ctr"/>
            <a:r>
              <a:rPr lang="ru-RU" sz="1400" b="1" i="1" dirty="0" smtClean="0">
                <a:solidFill>
                  <a:srgbClr val="002774"/>
                </a:solidFill>
              </a:rPr>
              <a:t>финансовые возможности и условия достижения основных целей и результатов муниципальной политики, прежде всего, в социальной сфере, при обеспечении долгосрочной сбалансированности и устойчивости бюджетной системы Бокситогорского городского поселения и повышении эффективности бюджетных расходов </a:t>
            </a:r>
          </a:p>
        </p:txBody>
      </p:sp>
      <p:pic>
        <p:nvPicPr>
          <p:cNvPr id="13" name="Picture 2" descr="C:\Users\Sinkovskaya_ki\AppData\Local\Microsoft\Windows\INetCache\IE\12ER4EVB\budget-30629_960_720[1]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2270125">
            <a:off x="8427499" y="497023"/>
            <a:ext cx="3968489" cy="1984245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1746913" y="2339538"/>
            <a:ext cx="86663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4">
                    <a:lumMod val="25000"/>
                  </a:schemeClr>
                </a:solidFill>
              </a:rPr>
              <a:t>В целях полноценного применения инструментов программно-целевого планирования выполняется следующее:</a:t>
            </a:r>
            <a:endParaRPr lang="ru-RU" sz="2400" b="1" i="1" dirty="0">
              <a:solidFill>
                <a:schemeClr val="accent4">
                  <a:lumMod val="25000"/>
                </a:schemeClr>
              </a:solidFill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 flipH="1">
            <a:off x="4831307" y="3534770"/>
            <a:ext cx="477672" cy="573206"/>
          </a:xfrm>
          <a:prstGeom prst="straightConnector1">
            <a:avLst/>
          </a:prstGeom>
          <a:ln w="28575">
            <a:solidFill>
              <a:schemeClr val="accent4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851176" y="3548418"/>
            <a:ext cx="491320" cy="559558"/>
          </a:xfrm>
          <a:prstGeom prst="straightConnector1">
            <a:avLst/>
          </a:prstGeom>
          <a:ln w="28575">
            <a:solidFill>
              <a:schemeClr val="accent4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0251" y="2186851"/>
            <a:ext cx="48995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Объем отгруженных товаров собственного производства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, выполненных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работ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и услуг по крупным и средним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организациям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Бокситогорского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городского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поселения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млн.руб.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9433" y="4847890"/>
            <a:ext cx="4219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Динамика объемов инвестиции в основной капитал промышленных предприятий Бокситогорского городского поселения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млн.руб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="" xmlns:p14="http://schemas.microsoft.com/office/powerpoint/2010/main" val="1697425671"/>
              </p:ext>
            </p:extLst>
          </p:nvPr>
        </p:nvGraphicFramePr>
        <p:xfrm>
          <a:off x="4193401" y="1731695"/>
          <a:ext cx="7179733" cy="2959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="" xmlns:p14="http://schemas.microsoft.com/office/powerpoint/2010/main" val="4103157226"/>
              </p:ext>
            </p:extLst>
          </p:nvPr>
        </p:nvGraphicFramePr>
        <p:xfrm>
          <a:off x="4436109" y="4747522"/>
          <a:ext cx="7636933" cy="2110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Заголовок 3">
            <a:extLst>
              <a:ext uri="{FF2B5EF4-FFF2-40B4-BE49-F238E27FC236}">
                <a16:creationId xmlns="" xmlns:a16="http://schemas.microsoft.com/office/drawing/2014/main" id="{1ABD613F-111C-41D6-9F8E-8B2C42A5E047}"/>
              </a:ext>
            </a:extLst>
          </p:cNvPr>
          <p:cNvSpPr txBox="1">
            <a:spLocks/>
          </p:cNvSpPr>
          <p:nvPr/>
        </p:nvSpPr>
        <p:spPr>
          <a:xfrm>
            <a:off x="2606721" y="1277005"/>
            <a:ext cx="5699235" cy="607783"/>
          </a:xfrm>
          <a:prstGeom prst="rect">
            <a:avLst/>
          </a:prstGeom>
        </p:spPr>
        <p:txBody>
          <a:bodyPr vert="horz" lIns="91440" tIns="45720" rIns="9144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Промышленность</a:t>
            </a:r>
            <a:endParaRPr lang="ru-RU" sz="2800" b="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1083159" y="362603"/>
            <a:ext cx="819807" cy="41859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464023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chemeClr val="accent5">
                    <a:lumMod val="25000"/>
                  </a:schemeClr>
                </a:solidFill>
              </a:rPr>
              <a:t>Показатели прогноза социально-экономического развития</a:t>
            </a:r>
            <a:endParaRPr lang="ru-RU" sz="4000" b="1" i="1" dirty="0">
              <a:solidFill>
                <a:schemeClr val="accent5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58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92109" y="0"/>
            <a:ext cx="11180233" cy="1023938"/>
          </a:xfrm>
          <a:solidFill>
            <a:schemeClr val="accent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2075" tIns="46038" rIns="92075" bIns="46038" anchor="b">
            <a:normAutofit/>
          </a:bodyPr>
          <a:lstStyle/>
          <a:p>
            <a:pPr eaLnBrk="1" hangingPunct="1">
              <a:defRPr/>
            </a:pPr>
            <a:r>
              <a:rPr kumimoji="1" lang="ru-RU" sz="2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Структура расходов бюджета поселения в разрезе муниципальных программ на 2023 год</a:t>
            </a:r>
          </a:p>
        </p:txBody>
      </p:sp>
      <p:sp>
        <p:nvSpPr>
          <p:cNvPr id="20483" name="AutoShape 8"/>
          <p:cNvSpPr>
            <a:spLocks noChangeArrowheads="1"/>
          </p:cNvSpPr>
          <p:nvPr/>
        </p:nvSpPr>
        <p:spPr bwMode="auto">
          <a:xfrm>
            <a:off x="1927552" y="2878802"/>
            <a:ext cx="6875255" cy="499492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kumimoji="1" lang="ru-RU" b="1" dirty="0" smtClean="0">
              <a:solidFill>
                <a:srgbClr val="0033CC"/>
              </a:solidFill>
            </a:endParaRPr>
          </a:p>
          <a:p>
            <a:endParaRPr kumimoji="1" lang="ru-RU" b="1" dirty="0" smtClean="0"/>
          </a:p>
          <a:p>
            <a:r>
              <a:rPr kumimoji="1" lang="ru-RU" b="1" dirty="0" smtClean="0"/>
              <a:t>СОДЕРЖАНИЕ АВТОМОБИЛЬНЫХ ДОРОГ ОБЩЕГО ПОЛЬЗОВАНИЯ</a:t>
            </a:r>
          </a:p>
          <a:p>
            <a:endParaRPr kumimoji="1" lang="ru-RU" dirty="0" smtClean="0"/>
          </a:p>
          <a:p>
            <a:pPr eaLnBrk="1" hangingPunct="1"/>
            <a:r>
              <a:rPr kumimoji="1" lang="ru-RU" dirty="0" smtClean="0"/>
              <a:t> </a:t>
            </a:r>
            <a:endParaRPr kumimoji="1" lang="ru-RU" dirty="0"/>
          </a:p>
        </p:txBody>
      </p:sp>
      <p:sp>
        <p:nvSpPr>
          <p:cNvPr id="20484" name="AutoShape 9"/>
          <p:cNvSpPr>
            <a:spLocks noChangeArrowheads="1"/>
          </p:cNvSpPr>
          <p:nvPr/>
        </p:nvSpPr>
        <p:spPr bwMode="auto">
          <a:xfrm>
            <a:off x="1954368" y="5308746"/>
            <a:ext cx="6766549" cy="504056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r>
              <a:rPr kumimoji="1" lang="ru-RU" b="1" dirty="0" smtClean="0"/>
              <a:t>БЕЗОПАСНОСТЬ БОКСИТОГОРСКОГО </a:t>
            </a:r>
          </a:p>
          <a:p>
            <a:pPr eaLnBrk="1" hangingPunct="1"/>
            <a:r>
              <a:rPr kumimoji="1" lang="ru-RU" b="1" dirty="0" smtClean="0"/>
              <a:t>ГОРОДСКОГО ПОСЕЛЕНИЯ</a:t>
            </a:r>
            <a:r>
              <a:rPr kumimoji="1" lang="ru-RU" dirty="0" smtClean="0"/>
              <a:t> </a:t>
            </a:r>
            <a:endParaRPr kumimoji="1" lang="ru-RU" sz="1600" b="1" dirty="0">
              <a:latin typeface="Albertus Extra Bold" pitchFamily="34" charset="0"/>
            </a:endParaRPr>
          </a:p>
        </p:txBody>
      </p:sp>
      <p:sp>
        <p:nvSpPr>
          <p:cNvPr id="20485" name="AutoShape 10"/>
          <p:cNvSpPr>
            <a:spLocks noChangeArrowheads="1"/>
          </p:cNvSpPr>
          <p:nvPr/>
        </p:nvSpPr>
        <p:spPr bwMode="auto">
          <a:xfrm>
            <a:off x="1954370" y="5971351"/>
            <a:ext cx="6821141" cy="504056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r>
              <a:rPr kumimoji="1" lang="ru-RU" b="1" dirty="0" smtClean="0"/>
              <a:t>УПРАВЛЕНИЕ СОБСТВЕННОСТЬЮ</a:t>
            </a:r>
            <a:endParaRPr kumimoji="1" lang="ru-RU" b="1" dirty="0"/>
          </a:p>
        </p:txBody>
      </p:sp>
      <p:sp>
        <p:nvSpPr>
          <p:cNvPr id="20486" name="AutoShape 11"/>
          <p:cNvSpPr>
            <a:spLocks noChangeArrowheads="1"/>
          </p:cNvSpPr>
          <p:nvPr/>
        </p:nvSpPr>
        <p:spPr bwMode="auto">
          <a:xfrm>
            <a:off x="1886610" y="2265170"/>
            <a:ext cx="6834311" cy="504056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kumimoji="1" lang="ru-RU" b="1" dirty="0" smtClean="0">
              <a:solidFill>
                <a:srgbClr val="0033CC"/>
              </a:solidFill>
            </a:endParaRPr>
          </a:p>
          <a:p>
            <a:pPr eaLnBrk="1" hangingPunct="1"/>
            <a:r>
              <a:rPr kumimoji="1" lang="ru-RU" b="1" dirty="0" smtClean="0"/>
              <a:t>РАЗВИТИЕ СОЦИАЛЬНОЙ СФЕРЫ </a:t>
            </a:r>
          </a:p>
          <a:p>
            <a:pPr eaLnBrk="1" hangingPunct="1"/>
            <a:endParaRPr kumimoji="1" lang="ru-RU" dirty="0"/>
          </a:p>
        </p:txBody>
      </p:sp>
      <p:sp>
        <p:nvSpPr>
          <p:cNvPr id="20487" name="AutoShape 12"/>
          <p:cNvSpPr>
            <a:spLocks noChangeArrowheads="1"/>
          </p:cNvSpPr>
          <p:nvPr/>
        </p:nvSpPr>
        <p:spPr bwMode="auto">
          <a:xfrm>
            <a:off x="1809183" y="1433963"/>
            <a:ext cx="7007272" cy="706958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r>
              <a:rPr kumimoji="1" lang="ru-RU" b="1" dirty="0" smtClean="0"/>
              <a:t>ОБЕСПЕЧЕНИЕ УСТОЙЧИВОГО ФУНКЦИОНИРОВАНИЯ И РАЗВИТИЯ</a:t>
            </a:r>
          </a:p>
          <a:p>
            <a:pPr eaLnBrk="1" hangingPunct="1"/>
            <a:r>
              <a:rPr kumimoji="1" lang="ru-RU" b="1" dirty="0" smtClean="0"/>
              <a:t> КОММУНАЛЬНОЙ ИНФРАСТРУКТУРЫ</a:t>
            </a:r>
            <a:r>
              <a:rPr kumimoji="1" lang="ru-RU" dirty="0" smtClean="0"/>
              <a:t> </a:t>
            </a:r>
            <a:endParaRPr kumimoji="1" lang="ru-RU" dirty="0"/>
          </a:p>
        </p:txBody>
      </p:sp>
      <p:sp>
        <p:nvSpPr>
          <p:cNvPr id="20488" name="AutoShape 13"/>
          <p:cNvSpPr>
            <a:spLocks noChangeArrowheads="1"/>
          </p:cNvSpPr>
          <p:nvPr/>
        </p:nvSpPr>
        <p:spPr bwMode="auto">
          <a:xfrm>
            <a:off x="1899778" y="3531161"/>
            <a:ext cx="6834789" cy="504056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kumimoji="1" lang="ru-RU" b="1" dirty="0" smtClean="0">
              <a:solidFill>
                <a:srgbClr val="0033CC"/>
              </a:solidFill>
            </a:endParaRPr>
          </a:p>
          <a:p>
            <a:pPr eaLnBrk="1" hangingPunct="1"/>
            <a:r>
              <a:rPr kumimoji="1" lang="ru-RU" b="1" dirty="0" smtClean="0"/>
              <a:t>ФОРМИРОВАНИЕ СОВРЕМЕННОЙ ГОРОДСКОЙ СРЕДЫ</a:t>
            </a:r>
          </a:p>
          <a:p>
            <a:pPr eaLnBrk="1" hangingPunct="1"/>
            <a:endParaRPr kumimoji="1" lang="ru-RU" dirty="0"/>
          </a:p>
        </p:txBody>
      </p:sp>
      <p:sp>
        <p:nvSpPr>
          <p:cNvPr id="20489" name="AutoShape 32"/>
          <p:cNvSpPr>
            <a:spLocks noChangeArrowheads="1"/>
          </p:cNvSpPr>
          <p:nvPr/>
        </p:nvSpPr>
        <p:spPr bwMode="auto">
          <a:xfrm>
            <a:off x="9050536" y="2128302"/>
            <a:ext cx="2863960" cy="1556593"/>
          </a:xfrm>
          <a:prstGeom prst="foldedCorner">
            <a:avLst>
              <a:gd name="adj" fmla="val 12500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kumimoji="1" lang="ru-RU" b="1" dirty="0" smtClean="0"/>
              <a:t>ВСЕГО </a:t>
            </a:r>
          </a:p>
          <a:p>
            <a:pPr algn="ctr"/>
            <a:r>
              <a:rPr kumimoji="1" lang="ru-RU" b="1" dirty="0" smtClean="0"/>
              <a:t>ПРОГРАММНЫЕ</a:t>
            </a:r>
          </a:p>
          <a:p>
            <a:pPr algn="ctr"/>
            <a:r>
              <a:rPr kumimoji="1" lang="ru-RU" b="1" dirty="0" smtClean="0"/>
              <a:t> РАСХОДЫ</a:t>
            </a:r>
          </a:p>
          <a:p>
            <a:pPr algn="ctr"/>
            <a:r>
              <a:rPr kumimoji="1" lang="ru-RU" b="1" dirty="0" smtClean="0">
                <a:latin typeface="Arial Black" pitchFamily="34" charset="0"/>
              </a:rPr>
              <a:t>124,3 </a:t>
            </a:r>
            <a:r>
              <a:rPr kumimoji="1" lang="ru-RU" sz="1400" dirty="0" smtClean="0">
                <a:latin typeface="Arial Black" pitchFamily="34" charset="0"/>
              </a:rPr>
              <a:t>млн.руб.</a:t>
            </a:r>
            <a:endParaRPr kumimoji="1" lang="ru-RU" sz="1400" dirty="0"/>
          </a:p>
        </p:txBody>
      </p:sp>
      <p:sp>
        <p:nvSpPr>
          <p:cNvPr id="20490" name="Text Box 27"/>
          <p:cNvSpPr txBox="1">
            <a:spLocks noChangeArrowheads="1"/>
          </p:cNvSpPr>
          <p:nvPr/>
        </p:nvSpPr>
        <p:spPr bwMode="auto">
          <a:xfrm>
            <a:off x="513257" y="2919746"/>
            <a:ext cx="1200977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 smtClean="0">
                <a:latin typeface="Arial Black" pitchFamily="34" charset="0"/>
              </a:rPr>
              <a:t>22,0</a:t>
            </a:r>
            <a:endParaRPr lang="ru-RU" sz="1400" b="1" dirty="0">
              <a:latin typeface="Arial Black" pitchFamily="34" charset="0"/>
            </a:endParaRPr>
          </a:p>
        </p:txBody>
      </p:sp>
      <p:sp>
        <p:nvSpPr>
          <p:cNvPr id="20491" name="Text Box 28"/>
          <p:cNvSpPr txBox="1">
            <a:spLocks noChangeArrowheads="1"/>
          </p:cNvSpPr>
          <p:nvPr/>
        </p:nvSpPr>
        <p:spPr bwMode="auto">
          <a:xfrm>
            <a:off x="335361" y="1077692"/>
            <a:ext cx="191981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>
                <a:solidFill>
                  <a:schemeClr val="accent4">
                    <a:lumMod val="25000"/>
                  </a:schemeClr>
                </a:solidFill>
              </a:rPr>
              <a:t>Млн. руб</a:t>
            </a:r>
            <a:r>
              <a:rPr lang="ru-RU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0492" name="Text Box 29"/>
          <p:cNvSpPr txBox="1">
            <a:spLocks noChangeArrowheads="1"/>
          </p:cNvSpPr>
          <p:nvPr/>
        </p:nvSpPr>
        <p:spPr bwMode="auto">
          <a:xfrm>
            <a:off x="559559" y="5339814"/>
            <a:ext cx="1242782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 smtClean="0">
                <a:latin typeface="Arial Black" pitchFamily="34" charset="0"/>
              </a:rPr>
              <a:t>1,7</a:t>
            </a:r>
            <a:r>
              <a:rPr lang="ru-RU" b="1" dirty="0" smtClean="0"/>
              <a:t> </a:t>
            </a:r>
            <a:endParaRPr lang="ru-RU" sz="1400" b="1" dirty="0"/>
          </a:p>
        </p:txBody>
      </p:sp>
      <p:sp>
        <p:nvSpPr>
          <p:cNvPr id="20493" name="Text Box 30"/>
          <p:cNvSpPr txBox="1">
            <a:spLocks noChangeArrowheads="1"/>
          </p:cNvSpPr>
          <p:nvPr/>
        </p:nvSpPr>
        <p:spPr bwMode="auto">
          <a:xfrm>
            <a:off x="545911" y="6019842"/>
            <a:ext cx="1256429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 smtClean="0">
                <a:latin typeface="Arial Black" pitchFamily="34" charset="0"/>
              </a:rPr>
              <a:t>0,9</a:t>
            </a:r>
            <a:r>
              <a:rPr lang="ru-RU" b="1" dirty="0" smtClean="0">
                <a:latin typeface="Arial Black" pitchFamily="34" charset="0"/>
              </a:rPr>
              <a:t> </a:t>
            </a:r>
            <a:endParaRPr lang="ru-RU" sz="1400" b="1" dirty="0">
              <a:latin typeface="Arial Black" pitchFamily="34" charset="0"/>
            </a:endParaRPr>
          </a:p>
        </p:txBody>
      </p:sp>
      <p:sp>
        <p:nvSpPr>
          <p:cNvPr id="20494" name="Text Box 31"/>
          <p:cNvSpPr txBox="1">
            <a:spLocks noChangeArrowheads="1"/>
          </p:cNvSpPr>
          <p:nvPr/>
        </p:nvSpPr>
        <p:spPr bwMode="auto">
          <a:xfrm>
            <a:off x="513256" y="2292468"/>
            <a:ext cx="1202499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 smtClean="0">
                <a:latin typeface="Arial Black" pitchFamily="34" charset="0"/>
              </a:rPr>
              <a:t>24,8</a:t>
            </a:r>
            <a:endParaRPr lang="ru-RU" sz="1400" b="1" dirty="0">
              <a:latin typeface="Arial Black" pitchFamily="34" charset="0"/>
            </a:endParaRPr>
          </a:p>
        </p:txBody>
      </p:sp>
      <p:sp>
        <p:nvSpPr>
          <p:cNvPr id="20495" name="Text Box 32"/>
          <p:cNvSpPr txBox="1">
            <a:spLocks noChangeArrowheads="1"/>
          </p:cNvSpPr>
          <p:nvPr/>
        </p:nvSpPr>
        <p:spPr bwMode="auto">
          <a:xfrm>
            <a:off x="508772" y="1615152"/>
            <a:ext cx="1198033" cy="4572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 smtClean="0">
                <a:latin typeface="Arial Black" pitchFamily="34" charset="0"/>
              </a:rPr>
              <a:t>59,7</a:t>
            </a:r>
            <a:endParaRPr lang="ru-RU" sz="1400" b="1" dirty="0">
              <a:latin typeface="Arial Black" pitchFamily="34" charset="0"/>
            </a:endParaRPr>
          </a:p>
        </p:txBody>
      </p:sp>
      <p:sp>
        <p:nvSpPr>
          <p:cNvPr id="20496" name="Text Box 33"/>
          <p:cNvSpPr txBox="1">
            <a:spLocks noChangeArrowheads="1"/>
          </p:cNvSpPr>
          <p:nvPr/>
        </p:nvSpPr>
        <p:spPr bwMode="auto">
          <a:xfrm>
            <a:off x="532263" y="3531162"/>
            <a:ext cx="1242913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 smtClean="0">
                <a:latin typeface="Arial Black" pitchFamily="34" charset="0"/>
              </a:rPr>
              <a:t>6,2</a:t>
            </a:r>
            <a:endParaRPr lang="ru-RU" sz="1400" b="1" dirty="0"/>
          </a:p>
        </p:txBody>
      </p:sp>
      <p:sp>
        <p:nvSpPr>
          <p:cNvPr id="20497" name="AutoShape 9"/>
          <p:cNvSpPr>
            <a:spLocks noChangeArrowheads="1"/>
          </p:cNvSpPr>
          <p:nvPr/>
        </p:nvSpPr>
        <p:spPr bwMode="auto">
          <a:xfrm>
            <a:off x="1913426" y="4135270"/>
            <a:ext cx="6875732" cy="464025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r>
              <a:rPr kumimoji="1" lang="ru-RU" b="1" dirty="0" smtClean="0"/>
              <a:t>ОБЕСПЕЧЕНИЕ КАЧЕСТВЕННЫМ ЖИЛЬЕМ </a:t>
            </a:r>
          </a:p>
          <a:p>
            <a:pPr eaLnBrk="1" hangingPunct="1"/>
            <a:r>
              <a:rPr kumimoji="1" lang="ru-RU" sz="1600" b="1" dirty="0" smtClean="0">
                <a:latin typeface="Albertus Extra Bold" pitchFamily="34" charset="0"/>
              </a:rPr>
              <a:t>ГРАЖДАН</a:t>
            </a:r>
            <a:endParaRPr kumimoji="1" lang="ru-RU" sz="1600" b="1" dirty="0">
              <a:latin typeface="Albertus Extra Bold" pitchFamily="34" charset="0"/>
            </a:endParaRPr>
          </a:p>
        </p:txBody>
      </p:sp>
      <p:sp>
        <p:nvSpPr>
          <p:cNvPr id="20498" name="Text Box 29"/>
          <p:cNvSpPr txBox="1">
            <a:spLocks noChangeArrowheads="1"/>
          </p:cNvSpPr>
          <p:nvPr/>
        </p:nvSpPr>
        <p:spPr bwMode="auto">
          <a:xfrm>
            <a:off x="518615" y="4155710"/>
            <a:ext cx="1242782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 smtClean="0">
                <a:latin typeface="Arial Black" pitchFamily="34" charset="0"/>
              </a:rPr>
              <a:t>5,9</a:t>
            </a:r>
            <a:endParaRPr lang="ru-RU" sz="1400" b="1" dirty="0"/>
          </a:p>
        </p:txBody>
      </p:sp>
      <p:sp>
        <p:nvSpPr>
          <p:cNvPr id="22" name="AutoShape 32"/>
          <p:cNvSpPr>
            <a:spLocks noChangeArrowheads="1"/>
          </p:cNvSpPr>
          <p:nvPr/>
        </p:nvSpPr>
        <p:spPr bwMode="auto">
          <a:xfrm>
            <a:off x="9107402" y="5023901"/>
            <a:ext cx="2863960" cy="1556593"/>
          </a:xfrm>
          <a:prstGeom prst="foldedCorner">
            <a:avLst>
              <a:gd name="adj" fmla="val 12500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kumimoji="1" lang="ru-RU" b="1" dirty="0" smtClean="0"/>
              <a:t>ВСЕГО </a:t>
            </a:r>
          </a:p>
          <a:p>
            <a:pPr algn="ctr"/>
            <a:r>
              <a:rPr kumimoji="1" lang="ru-RU" b="1" dirty="0" smtClean="0"/>
              <a:t> РАСХОДОВ</a:t>
            </a:r>
          </a:p>
          <a:p>
            <a:pPr algn="ctr"/>
            <a:r>
              <a:rPr kumimoji="1" lang="ru-RU" b="1" dirty="0" smtClean="0">
                <a:latin typeface="Arial Black" pitchFamily="34" charset="0"/>
              </a:rPr>
              <a:t>127,6 </a:t>
            </a:r>
            <a:r>
              <a:rPr kumimoji="1" lang="ru-RU" sz="1400" b="1" dirty="0" smtClean="0">
                <a:latin typeface="Arial Black" pitchFamily="34" charset="0"/>
              </a:rPr>
              <a:t>млн.руб.</a:t>
            </a:r>
            <a:endParaRPr kumimoji="1" lang="ru-RU" sz="1400" b="1" dirty="0"/>
          </a:p>
        </p:txBody>
      </p:sp>
      <p:sp>
        <p:nvSpPr>
          <p:cNvPr id="20" name="Text Box 33"/>
          <p:cNvSpPr txBox="1">
            <a:spLocks noChangeArrowheads="1"/>
          </p:cNvSpPr>
          <p:nvPr/>
        </p:nvSpPr>
        <p:spPr bwMode="auto">
          <a:xfrm>
            <a:off x="548186" y="4744955"/>
            <a:ext cx="1242913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 smtClean="0">
                <a:latin typeface="Arial Black" pitchFamily="34" charset="0"/>
              </a:rPr>
              <a:t>3,1</a:t>
            </a:r>
            <a:endParaRPr lang="ru-RU" sz="1400" b="1" dirty="0"/>
          </a:p>
        </p:txBody>
      </p:sp>
      <p:sp>
        <p:nvSpPr>
          <p:cNvPr id="23" name="AutoShape 13"/>
          <p:cNvSpPr>
            <a:spLocks noChangeArrowheads="1"/>
          </p:cNvSpPr>
          <p:nvPr/>
        </p:nvSpPr>
        <p:spPr bwMode="auto">
          <a:xfrm>
            <a:off x="1929347" y="4709389"/>
            <a:ext cx="6834789" cy="504056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kumimoji="1" lang="ru-RU" b="1" dirty="0" smtClean="0">
              <a:solidFill>
                <a:srgbClr val="0033CC"/>
              </a:solidFill>
            </a:endParaRPr>
          </a:p>
          <a:p>
            <a:pPr eaLnBrk="1" hangingPunct="1"/>
            <a:r>
              <a:rPr kumimoji="1" lang="ru-RU" b="1" dirty="0" smtClean="0"/>
              <a:t>УСТОЙЧИВОЕ ОБЩЕСТВЕНОЕ РАЗВИТИЕ</a:t>
            </a:r>
          </a:p>
          <a:p>
            <a:pPr eaLnBrk="1" hangingPunct="1"/>
            <a:endParaRPr kumimoji="1"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897039"/>
            <a:ext cx="2019869" cy="44355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414448" y="0"/>
            <a:ext cx="5777552" cy="50769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 descr="Офисное здание на фоне чистого неба, вид под небольшим углом">
            <a:extLst>
              <a:ext uri="{FF2B5EF4-FFF2-40B4-BE49-F238E27FC236}">
                <a16:creationId xmlns:a16="http://schemas.microsoft.com/office/drawing/2014/main" xmlns="" id="{1E9B5A50-F85D-49E6-9C85-5973194705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9104"/>
          <a:stretch>
            <a:fillRect/>
          </a:stretch>
        </p:blipFill>
        <p:spPr>
          <a:xfrm>
            <a:off x="7983940" y="0"/>
            <a:ext cx="4592857" cy="2804615"/>
          </a:xfrm>
          <a:custGeom>
            <a:avLst/>
            <a:gdLst>
              <a:gd name="connsiteX0" fmla="*/ 3914141 w 6103621"/>
              <a:gd name="connsiteY0" fmla="*/ 914400 h 6858000"/>
              <a:gd name="connsiteX1" fmla="*/ 6103621 w 6103621"/>
              <a:gd name="connsiteY1" fmla="*/ 914400 h 6858000"/>
              <a:gd name="connsiteX2" fmla="*/ 4339591 w 6103621"/>
              <a:gd name="connsiteY2" fmla="*/ 6858000 h 6858000"/>
              <a:gd name="connsiteX3" fmla="*/ 2150112 w 6103621"/>
              <a:gd name="connsiteY3" fmla="*/ 6858000 h 6858000"/>
              <a:gd name="connsiteX4" fmla="*/ 1769111 w 6103621"/>
              <a:gd name="connsiteY4" fmla="*/ 0 h 6858000"/>
              <a:gd name="connsiteX5" fmla="*/ 3958591 w 6103621"/>
              <a:gd name="connsiteY5" fmla="*/ 0 h 6858000"/>
              <a:gd name="connsiteX6" fmla="*/ 2189480 w 6103621"/>
              <a:gd name="connsiteY6" fmla="*/ 5943601 h 6858000"/>
              <a:gd name="connsiteX7" fmla="*/ 0 w 6103621"/>
              <a:gd name="connsiteY7" fmla="*/ 59436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3621" h="6858000">
                <a:moveTo>
                  <a:pt x="3914141" y="914400"/>
                </a:moveTo>
                <a:lnTo>
                  <a:pt x="6103621" y="914400"/>
                </a:lnTo>
                <a:lnTo>
                  <a:pt x="4339591" y="6858000"/>
                </a:lnTo>
                <a:lnTo>
                  <a:pt x="2150112" y="6858000"/>
                </a:lnTo>
                <a:close/>
                <a:moveTo>
                  <a:pt x="1769111" y="0"/>
                </a:moveTo>
                <a:lnTo>
                  <a:pt x="3958591" y="0"/>
                </a:lnTo>
                <a:lnTo>
                  <a:pt x="2189480" y="5943601"/>
                </a:lnTo>
                <a:lnTo>
                  <a:pt x="0" y="5943601"/>
                </a:lnTo>
                <a:close/>
              </a:path>
            </a:pathLst>
          </a:custGeom>
        </p:spPr>
      </p:pic>
      <p:sp>
        <p:nvSpPr>
          <p:cNvPr id="8" name="Прямоугольник 7"/>
          <p:cNvSpPr/>
          <p:nvPr/>
        </p:nvSpPr>
        <p:spPr>
          <a:xfrm>
            <a:off x="0" y="395785"/>
            <a:ext cx="75745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Муниципальная программа «Безопасность Бокситогорского городского поселения»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27629" y="3138985"/>
            <a:ext cx="11764371" cy="125559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rgbClr val="0027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Направление расходов «Обеспечение правопорядка и профилактика правонарушений»</a:t>
            </a:r>
            <a:r>
              <a:rPr lang="ru-RU" sz="2400" b="1" dirty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 </a:t>
            </a:r>
            <a:r>
              <a:rPr lang="ru-RU" sz="2400" b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 руб. </a:t>
            </a:r>
          </a:p>
          <a:p>
            <a:pPr algn="ctr"/>
            <a:endParaRPr lang="ru-RU" sz="2000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27629" y="4628866"/>
            <a:ext cx="11764371" cy="996287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 smtClean="0">
              <a:solidFill>
                <a:schemeClr val="tx1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На организацию деятельности добровольной народной дружины по охране </a:t>
            </a:r>
          </a:p>
          <a:p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общественного порядка 200 тыс.руб.                                                                                                                                             </a:t>
            </a:r>
          </a:p>
          <a:p>
            <a:pPr algn="ctr"/>
            <a:endParaRPr lang="ru-RU" sz="2000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980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897039"/>
            <a:ext cx="2019869" cy="44355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414448" y="0"/>
            <a:ext cx="5777552" cy="50769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 descr="Офисное здание на фоне чистого неба, вид под небольшим углом">
            <a:extLst>
              <a:ext uri="{FF2B5EF4-FFF2-40B4-BE49-F238E27FC236}">
                <a16:creationId xmlns:a16="http://schemas.microsoft.com/office/drawing/2014/main" xmlns="" id="{1E9B5A50-F85D-49E6-9C85-597319470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8069" y="0"/>
            <a:ext cx="3103931" cy="2074460"/>
          </a:xfrm>
          <a:custGeom>
            <a:avLst/>
            <a:gdLst>
              <a:gd name="connsiteX0" fmla="*/ 3914141 w 6103621"/>
              <a:gd name="connsiteY0" fmla="*/ 914400 h 6858000"/>
              <a:gd name="connsiteX1" fmla="*/ 6103621 w 6103621"/>
              <a:gd name="connsiteY1" fmla="*/ 914400 h 6858000"/>
              <a:gd name="connsiteX2" fmla="*/ 4339591 w 6103621"/>
              <a:gd name="connsiteY2" fmla="*/ 6858000 h 6858000"/>
              <a:gd name="connsiteX3" fmla="*/ 2150112 w 6103621"/>
              <a:gd name="connsiteY3" fmla="*/ 6858000 h 6858000"/>
              <a:gd name="connsiteX4" fmla="*/ 1769111 w 6103621"/>
              <a:gd name="connsiteY4" fmla="*/ 0 h 6858000"/>
              <a:gd name="connsiteX5" fmla="*/ 3958591 w 6103621"/>
              <a:gd name="connsiteY5" fmla="*/ 0 h 6858000"/>
              <a:gd name="connsiteX6" fmla="*/ 2189480 w 6103621"/>
              <a:gd name="connsiteY6" fmla="*/ 5943601 h 6858000"/>
              <a:gd name="connsiteX7" fmla="*/ 0 w 6103621"/>
              <a:gd name="connsiteY7" fmla="*/ 59436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3621" h="6858000">
                <a:moveTo>
                  <a:pt x="3914141" y="914400"/>
                </a:moveTo>
                <a:lnTo>
                  <a:pt x="6103621" y="914400"/>
                </a:lnTo>
                <a:lnTo>
                  <a:pt x="4339591" y="6858000"/>
                </a:lnTo>
                <a:lnTo>
                  <a:pt x="2150112" y="6858000"/>
                </a:lnTo>
                <a:close/>
                <a:moveTo>
                  <a:pt x="1769111" y="0"/>
                </a:moveTo>
                <a:lnTo>
                  <a:pt x="3958591" y="0"/>
                </a:lnTo>
                <a:lnTo>
                  <a:pt x="2189480" y="5943601"/>
                </a:lnTo>
                <a:lnTo>
                  <a:pt x="0" y="5943601"/>
                </a:lnTo>
                <a:close/>
              </a:path>
            </a:pathLst>
          </a:custGeom>
        </p:spPr>
      </p:pic>
      <p:pic>
        <p:nvPicPr>
          <p:cNvPr id="12" name="Рисунок 11" descr="Офисное здание на фоне чистого неба, вид под небольшим углом">
            <a:extLst>
              <a:ext uri="{FF2B5EF4-FFF2-40B4-BE49-F238E27FC236}">
                <a16:creationId xmlns:a16="http://schemas.microsoft.com/office/drawing/2014/main" xmlns="" id="{1E9B5A50-F85D-49E6-9C85-597319470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3340972" cy="2088107"/>
          </a:xfrm>
          <a:custGeom>
            <a:avLst/>
            <a:gdLst>
              <a:gd name="connsiteX0" fmla="*/ 3914141 w 6103621"/>
              <a:gd name="connsiteY0" fmla="*/ 914400 h 6858000"/>
              <a:gd name="connsiteX1" fmla="*/ 6103621 w 6103621"/>
              <a:gd name="connsiteY1" fmla="*/ 914400 h 6858000"/>
              <a:gd name="connsiteX2" fmla="*/ 4339591 w 6103621"/>
              <a:gd name="connsiteY2" fmla="*/ 6858000 h 6858000"/>
              <a:gd name="connsiteX3" fmla="*/ 2150112 w 6103621"/>
              <a:gd name="connsiteY3" fmla="*/ 6858000 h 6858000"/>
              <a:gd name="connsiteX4" fmla="*/ 1769111 w 6103621"/>
              <a:gd name="connsiteY4" fmla="*/ 0 h 6858000"/>
              <a:gd name="connsiteX5" fmla="*/ 3958591 w 6103621"/>
              <a:gd name="connsiteY5" fmla="*/ 0 h 6858000"/>
              <a:gd name="connsiteX6" fmla="*/ 2189480 w 6103621"/>
              <a:gd name="connsiteY6" fmla="*/ 5943601 h 6858000"/>
              <a:gd name="connsiteX7" fmla="*/ 0 w 6103621"/>
              <a:gd name="connsiteY7" fmla="*/ 59436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3621" h="6858000">
                <a:moveTo>
                  <a:pt x="3914141" y="914400"/>
                </a:moveTo>
                <a:lnTo>
                  <a:pt x="6103621" y="914400"/>
                </a:lnTo>
                <a:lnTo>
                  <a:pt x="4339591" y="6858000"/>
                </a:lnTo>
                <a:lnTo>
                  <a:pt x="2150112" y="6858000"/>
                </a:lnTo>
                <a:close/>
                <a:moveTo>
                  <a:pt x="1769111" y="0"/>
                </a:moveTo>
                <a:lnTo>
                  <a:pt x="3958591" y="0"/>
                </a:lnTo>
                <a:lnTo>
                  <a:pt x="2189480" y="5943601"/>
                </a:lnTo>
                <a:lnTo>
                  <a:pt x="0" y="5943601"/>
                </a:lnTo>
                <a:close/>
              </a:path>
            </a:pathLst>
          </a:custGeom>
        </p:spPr>
      </p:pic>
      <p:sp>
        <p:nvSpPr>
          <p:cNvPr id="8" name="Прямоугольник 7"/>
          <p:cNvSpPr/>
          <p:nvPr/>
        </p:nvSpPr>
        <p:spPr>
          <a:xfrm>
            <a:off x="2320121" y="259307"/>
            <a:ext cx="75745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Муниципальная программа «Безопасность Бокситогорского городского поселения»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45659" y="2320120"/>
            <a:ext cx="11764371" cy="3521122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rgbClr val="0027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b="1" dirty="0">
              <a:solidFill>
                <a:srgbClr val="0027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Направление расходов «Обеспечение мероприятий </a:t>
            </a:r>
            <a:r>
              <a:rPr lang="ru-RU" sz="2400" b="1" dirty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гражданской обороны, </a:t>
            </a:r>
            <a:r>
              <a:rPr lang="ru-RU" sz="2400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защиты </a:t>
            </a:r>
            <a:r>
              <a:rPr lang="ru-RU" sz="2400" b="1" dirty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населения и территории </a:t>
            </a:r>
            <a:r>
              <a:rPr lang="ru-RU" sz="2400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Бокситогорского городского поселения от </a:t>
            </a:r>
            <a:r>
              <a:rPr lang="ru-RU" sz="2400" b="1" dirty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чрезвычайных </a:t>
            </a:r>
            <a:r>
              <a:rPr lang="ru-RU" sz="2400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ситуаций, </a:t>
            </a:r>
            <a:r>
              <a:rPr lang="ru-RU" sz="2400" b="1" dirty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обеспечение пожарной безопасности</a:t>
            </a:r>
            <a:r>
              <a:rPr lang="ru-RU" sz="2400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pPr algn="ctr"/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2023 год – 1551,6 </a:t>
            </a:r>
            <a:r>
              <a:rPr lang="ru-RU" sz="2400" b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 руб. </a:t>
            </a:r>
            <a:endParaRPr kumimoji="1" lang="ru-RU" sz="2000" b="1" i="1" dirty="0" smtClean="0">
              <a:solidFill>
                <a:srgbClr val="86001A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Создание резерва материальных ресурсов 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85,9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тыс.руб.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Обеспечение деятельности аварийно-спасательных формирований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1215,7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 тыс. руб.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Обеспечение безопасности людей на водных объектах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100,0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тыс. руб.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Устройство и содержание противопожарных минерализованных полос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40,0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тыс. руб.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Содержание пожарных водоемов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110,0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 тыс. руб.</a:t>
            </a:r>
          </a:p>
          <a:p>
            <a:pPr algn="ctr"/>
            <a:endParaRPr lang="ru-RU" sz="2000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000" b="1" dirty="0">
              <a:solidFill>
                <a:srgbClr val="0027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980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Офисное здание на фоне чистого неба, вид под небольшим углом">
            <a:extLst>
              <a:ext uri="{FF2B5EF4-FFF2-40B4-BE49-F238E27FC236}">
                <a16:creationId xmlns:a16="http://schemas.microsoft.com/office/drawing/2014/main" xmlns="" id="{1E9B5A50-F85D-49E6-9C85-597319470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72504" cy="3125452"/>
          </a:xfrm>
          <a:custGeom>
            <a:avLst/>
            <a:gdLst>
              <a:gd name="connsiteX0" fmla="*/ 3914141 w 6103621"/>
              <a:gd name="connsiteY0" fmla="*/ 914400 h 6858000"/>
              <a:gd name="connsiteX1" fmla="*/ 6103621 w 6103621"/>
              <a:gd name="connsiteY1" fmla="*/ 914400 h 6858000"/>
              <a:gd name="connsiteX2" fmla="*/ 4339591 w 6103621"/>
              <a:gd name="connsiteY2" fmla="*/ 6858000 h 6858000"/>
              <a:gd name="connsiteX3" fmla="*/ 2150112 w 6103621"/>
              <a:gd name="connsiteY3" fmla="*/ 6858000 h 6858000"/>
              <a:gd name="connsiteX4" fmla="*/ 1769111 w 6103621"/>
              <a:gd name="connsiteY4" fmla="*/ 0 h 6858000"/>
              <a:gd name="connsiteX5" fmla="*/ 3958591 w 6103621"/>
              <a:gd name="connsiteY5" fmla="*/ 0 h 6858000"/>
              <a:gd name="connsiteX6" fmla="*/ 2189480 w 6103621"/>
              <a:gd name="connsiteY6" fmla="*/ 5943601 h 6858000"/>
              <a:gd name="connsiteX7" fmla="*/ 0 w 6103621"/>
              <a:gd name="connsiteY7" fmla="*/ 59436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3621" h="6858000">
                <a:moveTo>
                  <a:pt x="3914141" y="914400"/>
                </a:moveTo>
                <a:lnTo>
                  <a:pt x="6103621" y="914400"/>
                </a:lnTo>
                <a:lnTo>
                  <a:pt x="4339591" y="6858000"/>
                </a:lnTo>
                <a:lnTo>
                  <a:pt x="2150112" y="6858000"/>
                </a:lnTo>
                <a:close/>
                <a:moveTo>
                  <a:pt x="1769111" y="0"/>
                </a:moveTo>
                <a:lnTo>
                  <a:pt x="3958591" y="0"/>
                </a:lnTo>
                <a:lnTo>
                  <a:pt x="2189480" y="5943601"/>
                </a:lnTo>
                <a:lnTo>
                  <a:pt x="0" y="5943601"/>
                </a:lnTo>
                <a:close/>
              </a:path>
            </a:pathLst>
          </a:custGeom>
        </p:spPr>
      </p:pic>
      <p:sp>
        <p:nvSpPr>
          <p:cNvPr id="6" name="Прямоугольник 5"/>
          <p:cNvSpPr/>
          <p:nvPr/>
        </p:nvSpPr>
        <p:spPr>
          <a:xfrm>
            <a:off x="6414448" y="0"/>
            <a:ext cx="5777552" cy="50769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2210938"/>
            <a:ext cx="2019869" cy="44355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394578" y="232011"/>
            <a:ext cx="741073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sz="2800" b="1" dirty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Муниципальная программа «Содержание автомобильных дорог общего пользования на территории Бокситогорского городского поселения»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37100" y="2181731"/>
            <a:ext cx="11764371" cy="1025493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27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Направление расходов «Содержание и ремонт </a:t>
            </a:r>
            <a:r>
              <a:rPr lang="ru-RU" sz="2000" b="1" dirty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автомобильных дорог общего пользования, дворовых территорий, проездов к многоквартирным </a:t>
            </a:r>
            <a:r>
              <a:rPr lang="ru-RU" sz="2000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домам»</a:t>
            </a:r>
          </a:p>
          <a:p>
            <a:pPr algn="ctr"/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2023 год – 16 930,8 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 руб. </a:t>
            </a:r>
          </a:p>
          <a:p>
            <a:pPr algn="ctr"/>
            <a:endParaRPr lang="ru-RU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0374" y="3411941"/>
            <a:ext cx="11716007" cy="3220872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450215" algn="l"/>
              </a:tabLst>
            </a:pPr>
            <a:endParaRPr lang="ru-RU" dirty="0" smtClean="0">
              <a:solidFill>
                <a:schemeClr val="tx1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  <a:tabLst>
                <a:tab pos="450215" algn="l"/>
              </a:tabLst>
            </a:pPr>
            <a:endParaRPr lang="ru-RU" dirty="0" smtClean="0">
              <a:solidFill>
                <a:schemeClr val="tx1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  <a:tabLst>
                <a:tab pos="450215" algn="l"/>
              </a:tabLst>
            </a:pPr>
            <a:endParaRPr lang="ru-RU" dirty="0" smtClean="0">
              <a:solidFill>
                <a:schemeClr val="tx1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  <a:tabLst>
                <a:tab pos="450215" algn="l"/>
              </a:tabLst>
            </a:pPr>
            <a:endParaRPr lang="ru-RU" dirty="0" smtClean="0">
              <a:solidFill>
                <a:schemeClr val="tx1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  <a:buFontTx/>
              <a:buChar char="-"/>
              <a:tabLst>
                <a:tab pos="450215" algn="l"/>
              </a:tabLst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проверка сметной документации по ремонту автомобильных дорог -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100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 тыс. руб., </a:t>
            </a:r>
          </a:p>
          <a:p>
            <a:pPr>
              <a:spcAft>
                <a:spcPts val="0"/>
              </a:spcAft>
              <a:buFontTx/>
              <a:buChar char="-"/>
              <a:tabLst>
                <a:tab pos="450215" algn="l"/>
              </a:tabLst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 актуализация проекта организации дорожного движения -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522,5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 тыс. руб., </a:t>
            </a:r>
          </a:p>
          <a:p>
            <a:pPr>
              <a:spcAft>
                <a:spcPts val="0"/>
              </a:spcAft>
              <a:buFontTx/>
              <a:buChar char="-"/>
              <a:tabLst>
                <a:tab pos="450215" algn="l"/>
              </a:tabLst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проведение оценки технического состояния автомобильных дорог -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500 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тыс. руб., </a:t>
            </a:r>
          </a:p>
          <a:p>
            <a:pPr>
              <a:spcAft>
                <a:spcPts val="0"/>
              </a:spcAft>
              <a:buFontTx/>
              <a:buChar char="-"/>
              <a:tabLst>
                <a:tab pos="450215" algn="l"/>
              </a:tabLst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ремонт автомобильных дорог –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245,9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 тыс. руб. , </a:t>
            </a:r>
          </a:p>
          <a:p>
            <a:pPr lvl="0">
              <a:tabLst>
                <a:tab pos="450215" algn="l"/>
              </a:tabLst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- содержание дорог  -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13152,6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 тыс. руб.</a:t>
            </a:r>
          </a:p>
          <a:p>
            <a:pPr lvl="0">
              <a:buFontTx/>
              <a:buChar char="-"/>
              <a:tabLst>
                <a:tab pos="450215" algn="l"/>
              </a:tabLst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содержание мостов и искусственных сооружений –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501,1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 тыс. руб.</a:t>
            </a:r>
          </a:p>
          <a:p>
            <a:pPr lvl="0">
              <a:buFontTx/>
              <a:buChar char="-"/>
              <a:tabLst>
                <a:tab pos="450215" algn="l"/>
              </a:tabLst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лизинговые платежи за приобретаемую технику –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1908,7 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тыс. руб. </a:t>
            </a:r>
          </a:p>
          <a:p>
            <a:pPr>
              <a:spcAft>
                <a:spcPts val="0"/>
              </a:spcAft>
              <a:tabLst>
                <a:tab pos="450215" algn="l"/>
              </a:tabLst>
            </a:pPr>
            <a:endParaRPr lang="ru-RU" dirty="0" smtClean="0">
              <a:solidFill>
                <a:schemeClr val="tx1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  <a:tabLst>
                <a:tab pos="450215" algn="l"/>
              </a:tabLst>
            </a:pPr>
            <a:endParaRPr lang="ru-RU" sz="2800" dirty="0" smtClean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000" b="1" dirty="0">
              <a:solidFill>
                <a:srgbClr val="0027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515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029803"/>
            <a:ext cx="2388358" cy="31253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 descr="1557671112_0 110 3249 1938_1920x0_80_0_0_4dcd8244cb9d8527194063e8649b88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42197"/>
            <a:ext cx="6428096" cy="3615804"/>
          </a:xfrm>
          <a:prstGeom prst="rtTriangle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6291618" y="0"/>
            <a:ext cx="5900382" cy="40670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600501" y="0"/>
            <a:ext cx="1134128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Муниципальная программа «Содержание автомобильных дорог общего пользования на территории Бокситогорского городского поселения»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25783" y="1594877"/>
            <a:ext cx="11764371" cy="1025493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27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Направление расходов </a:t>
            </a:r>
            <a:r>
              <a:rPr lang="ru-RU" sz="2000" b="1" dirty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«Повышение безопасности дорожного движения на территории </a:t>
            </a:r>
            <a:r>
              <a:rPr lang="ru-RU" sz="2000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Бокситогорского </a:t>
            </a:r>
            <a:r>
              <a:rPr lang="ru-RU" sz="2000" b="1" dirty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городского </a:t>
            </a:r>
            <a:r>
              <a:rPr lang="ru-RU" sz="2000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поселения» </a:t>
            </a:r>
          </a:p>
          <a:p>
            <a:pPr algn="ctr"/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2023 год -  3183,9 тыс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руб. </a:t>
            </a:r>
          </a:p>
          <a:p>
            <a:pPr algn="ctr"/>
            <a:endParaRPr lang="ru-RU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7" name="Схема 26"/>
          <p:cNvGraphicFramePr/>
          <p:nvPr/>
        </p:nvGraphicFramePr>
        <p:xfrm>
          <a:off x="3551451" y="2135369"/>
          <a:ext cx="8640549" cy="4722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87593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029803"/>
            <a:ext cx="2388358" cy="31253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6291618" y="0"/>
            <a:ext cx="5900382" cy="40670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214344" y="4031954"/>
            <a:ext cx="4453190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tabLst>
                <a:tab pos="450215" algn="l"/>
              </a:tabLst>
            </a:pP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осуществление регулярных перевозок пассажиров и багажа по регулируемым тарифам</a:t>
            </a:r>
            <a:endParaRPr lang="ru-RU" sz="2400" dirty="0">
              <a:solidFill>
                <a:schemeClr val="tx1">
                  <a:lumMod val="50000"/>
                </a:schemeClr>
              </a:solidFill>
              <a:latin typeface="Times New Roman"/>
              <a:ea typeface="Times New Roman"/>
            </a:endParaRPr>
          </a:p>
        </p:txBody>
      </p:sp>
      <p:sp>
        <p:nvSpPr>
          <p:cNvPr id="21" name="Стрелка вниз 20"/>
          <p:cNvSpPr/>
          <p:nvPr/>
        </p:nvSpPr>
        <p:spPr>
          <a:xfrm>
            <a:off x="1789555" y="2650684"/>
            <a:ext cx="667041" cy="1348109"/>
          </a:xfrm>
          <a:prstGeom prst="downArrow">
            <a:avLst/>
          </a:prstGeom>
          <a:solidFill>
            <a:schemeClr val="accent2">
              <a:lumMod val="9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600501" y="0"/>
            <a:ext cx="1134128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Муниципальная программа «Содержание автомобильных дорог общего пользования на территории Бокситогорского городского поселения»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25783" y="1594877"/>
            <a:ext cx="11764371" cy="1025493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27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Направление расходов «Обеспечение регулярных пассажирских перевозок на </a:t>
            </a:r>
            <a:r>
              <a:rPr lang="ru-RU" sz="2000" b="1" dirty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территории </a:t>
            </a:r>
            <a:r>
              <a:rPr lang="ru-RU" sz="2000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Бокситогорского </a:t>
            </a:r>
            <a:r>
              <a:rPr lang="ru-RU" sz="2000" b="1" dirty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городского </a:t>
            </a:r>
            <a:r>
              <a:rPr lang="ru-RU" sz="2000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поселения» </a:t>
            </a:r>
          </a:p>
          <a:p>
            <a:pPr algn="ctr"/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2023 год -  1876,7  тыс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руб. </a:t>
            </a:r>
          </a:p>
          <a:p>
            <a:pPr algn="ctr"/>
            <a:endParaRPr lang="ru-RU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4" name="Picture 2" descr="https://pixy.org/src/0/895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6274" y="3070747"/>
            <a:ext cx="5848272" cy="3003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7593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414448" y="0"/>
            <a:ext cx="5777552" cy="50769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Офисное здание на фоне чистого неба, вид под небольшим углом">
            <a:extLst>
              <a:ext uri="{FF2B5EF4-FFF2-40B4-BE49-F238E27FC236}">
                <a16:creationId xmlns:a16="http://schemas.microsoft.com/office/drawing/2014/main" xmlns="" id="{1E9B5A50-F85D-49E6-9C85-5973194705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0806" r="3281"/>
          <a:stretch>
            <a:fillRect/>
          </a:stretch>
        </p:blipFill>
        <p:spPr>
          <a:xfrm>
            <a:off x="7891794" y="0"/>
            <a:ext cx="4300206" cy="2661313"/>
          </a:xfrm>
          <a:custGeom>
            <a:avLst/>
            <a:gdLst>
              <a:gd name="connsiteX0" fmla="*/ 3914141 w 6103621"/>
              <a:gd name="connsiteY0" fmla="*/ 914400 h 6858000"/>
              <a:gd name="connsiteX1" fmla="*/ 6103621 w 6103621"/>
              <a:gd name="connsiteY1" fmla="*/ 914400 h 6858000"/>
              <a:gd name="connsiteX2" fmla="*/ 4339591 w 6103621"/>
              <a:gd name="connsiteY2" fmla="*/ 6858000 h 6858000"/>
              <a:gd name="connsiteX3" fmla="*/ 2150112 w 6103621"/>
              <a:gd name="connsiteY3" fmla="*/ 6858000 h 6858000"/>
              <a:gd name="connsiteX4" fmla="*/ 1769111 w 6103621"/>
              <a:gd name="connsiteY4" fmla="*/ 0 h 6858000"/>
              <a:gd name="connsiteX5" fmla="*/ 3958591 w 6103621"/>
              <a:gd name="connsiteY5" fmla="*/ 0 h 6858000"/>
              <a:gd name="connsiteX6" fmla="*/ 2189480 w 6103621"/>
              <a:gd name="connsiteY6" fmla="*/ 5943601 h 6858000"/>
              <a:gd name="connsiteX7" fmla="*/ 0 w 6103621"/>
              <a:gd name="connsiteY7" fmla="*/ 59436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3621" h="6858000">
                <a:moveTo>
                  <a:pt x="3914141" y="914400"/>
                </a:moveTo>
                <a:lnTo>
                  <a:pt x="6103621" y="914400"/>
                </a:lnTo>
                <a:lnTo>
                  <a:pt x="4339591" y="6858000"/>
                </a:lnTo>
                <a:lnTo>
                  <a:pt x="2150112" y="6858000"/>
                </a:lnTo>
                <a:close/>
                <a:moveTo>
                  <a:pt x="1769111" y="0"/>
                </a:moveTo>
                <a:lnTo>
                  <a:pt x="3958591" y="0"/>
                </a:lnTo>
                <a:lnTo>
                  <a:pt x="2189480" y="5943601"/>
                </a:lnTo>
                <a:lnTo>
                  <a:pt x="0" y="5943601"/>
                </a:lnTo>
                <a:close/>
              </a:path>
            </a:pathLst>
          </a:custGeom>
        </p:spPr>
      </p:pic>
      <p:sp>
        <p:nvSpPr>
          <p:cNvPr id="7" name="Прямоугольник 6"/>
          <p:cNvSpPr/>
          <p:nvPr/>
        </p:nvSpPr>
        <p:spPr>
          <a:xfrm>
            <a:off x="0" y="1897039"/>
            <a:ext cx="2019869" cy="44355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3487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dirty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Муниципальная программа Бокситогорского городского поселения </a:t>
            </a:r>
          </a:p>
          <a:p>
            <a:pPr>
              <a:spcAft>
                <a:spcPts val="0"/>
              </a:spcAft>
            </a:pPr>
            <a:r>
              <a:rPr lang="ru-RU" sz="2400" b="1" dirty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«Обеспечение качественным жильем граждан на территории Бокситогорского городского </a:t>
            </a:r>
            <a:r>
              <a:rPr lang="ru-RU" sz="2400" b="1" dirty="0" smtClean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поселения»</a:t>
            </a:r>
            <a:endParaRPr lang="ru-RU" sz="2400" b="1" dirty="0">
              <a:solidFill>
                <a:schemeClr val="accent4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679793"/>
            <a:ext cx="3249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2023 год -  5886,2 тыс. руб. 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0000" y="2557575"/>
            <a:ext cx="11764371" cy="3938759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>
              <a:spcAft>
                <a:spcPts val="0"/>
              </a:spcAft>
              <a:buFontTx/>
              <a:buChar char="-"/>
              <a:tabLst>
                <a:tab pos="450215" algn="l"/>
              </a:tabLst>
            </a:pP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ежемесячные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отчисления средств бюджета Бокситогорского городского поселения, как собственника жилых помещений, на капитальный ремонт жилого фонда –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4505,7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 тыс. руб.</a:t>
            </a:r>
          </a:p>
          <a:p>
            <a:pPr marL="342900" lvl="0" indent="-342900" algn="ctr">
              <a:spcAft>
                <a:spcPts val="0"/>
              </a:spcAft>
              <a:buFontTx/>
              <a:buChar char="-"/>
              <a:tabLst>
                <a:tab pos="450215" algn="l"/>
              </a:tabLst>
            </a:pP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проведение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выборочного капитального ремонта жилых помещений муниципального жилищного фонда Бокситогорского городского поселения 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–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856,5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тыс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. руб. </a:t>
            </a:r>
          </a:p>
          <a:p>
            <a:pPr lvl="0" algn="ctr">
              <a:spcAft>
                <a:spcPts val="0"/>
              </a:spcAft>
              <a:tabLst>
                <a:tab pos="450215" algn="l"/>
              </a:tabLst>
            </a:pP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- возмещение расходов по установке приборов учета </a:t>
            </a:r>
            <a:r>
              <a:rPr lang="ru-RU" sz="2000" dirty="0" err="1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теплоэнергоресурсов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 получателям субсидий на оплату жилищно-коммунальных услуг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–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204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тыс. руб. </a:t>
            </a:r>
          </a:p>
          <a:p>
            <a:pPr marL="342900" lvl="0" indent="-342900" algn="ctr">
              <a:spcAft>
                <a:spcPts val="0"/>
              </a:spcAft>
              <a:buFontTx/>
              <a:buChar char="-"/>
              <a:tabLst>
                <a:tab pos="450215" algn="l"/>
              </a:tabLst>
            </a:pP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проведение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обследования жилых помещений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(в том числе в которых проживают инвалиды)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и общего имущества в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многоквартирных домах  на территории Бокситогорского городского поселения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– 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20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 тыс. руб. </a:t>
            </a:r>
            <a:endParaRPr lang="ru-RU" sz="2000" dirty="0" smtClean="0">
              <a:solidFill>
                <a:schemeClr val="tx1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 marL="342900" lvl="0" indent="-342900" algn="ctr">
              <a:spcAft>
                <a:spcPts val="0"/>
              </a:spcAft>
              <a:buFontTx/>
              <a:buChar char="-"/>
              <a:tabLst>
                <a:tab pos="450215" algn="l"/>
              </a:tabLst>
            </a:pP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Оказание поддержки гражданам(семьям) в приобретении жилья, признанным нуждающимися в улучшении жилищных условий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–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300,0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тыс. руб. </a:t>
            </a:r>
            <a:endParaRPr lang="ru-RU" sz="2000" dirty="0" smtClean="0">
              <a:solidFill>
                <a:schemeClr val="tx1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 lvl="0" algn="ctr">
              <a:spcAft>
                <a:spcPts val="0"/>
              </a:spcAft>
              <a:tabLst>
                <a:tab pos="450215" algn="l"/>
              </a:tabLst>
            </a:pP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.</a:t>
            </a:r>
            <a:endParaRPr lang="ru-RU" sz="2400" b="1" dirty="0">
              <a:solidFill>
                <a:srgbClr val="0027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40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414448" y="0"/>
            <a:ext cx="5777552" cy="50769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386" name="Picture 2" descr="https://www.preymontub.com/we_images/15071074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6223" y="1897039"/>
            <a:ext cx="7712275" cy="466753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1924334"/>
            <a:ext cx="2019869" cy="44355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Муниципальная программа Бокситогорского городского поселения </a:t>
            </a:r>
          </a:p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"Обеспечение устойчивого функционирования и развития коммунальной </a:t>
            </a:r>
            <a:r>
              <a:rPr lang="ru-RU" sz="2800" b="1" dirty="0" smtClean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инфраструктуры </a:t>
            </a:r>
            <a:r>
              <a:rPr lang="ru-RU" sz="2800" b="1" dirty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Бокситогорском городском поселении "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29792" y="1824138"/>
            <a:ext cx="11764371" cy="864472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27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Направление расходов «Развитие коммунальной </a:t>
            </a:r>
            <a:r>
              <a:rPr lang="ru-RU" sz="2000" b="1" dirty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инфраструктуры Бокситогорского городского </a:t>
            </a:r>
            <a:r>
              <a:rPr lang="ru-RU" sz="2000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поселения»</a:t>
            </a:r>
          </a:p>
          <a:p>
            <a:pPr algn="ctr"/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2023 год -  2706,4 тыс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руб. </a:t>
            </a:r>
          </a:p>
          <a:p>
            <a:pPr algn="ctr"/>
            <a:endParaRPr lang="ru-RU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72957" y="4726674"/>
            <a:ext cx="1924333" cy="19106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Техническое обслуживание наружных газораспределительных сетей, </a:t>
            </a:r>
          </a:p>
          <a:p>
            <a:pPr algn="ctr"/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103,7 тыс.руб.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322394" y="4742596"/>
            <a:ext cx="1881117" cy="19106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Убытки бани, </a:t>
            </a:r>
          </a:p>
          <a:p>
            <a:pPr algn="ctr"/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1500,0  тыс. руб.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342265" y="4756245"/>
            <a:ext cx="1799230" cy="19106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Актуализация схемы теплоснабжения, 450,0 тыс. руб.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391703" y="4772168"/>
            <a:ext cx="1799230" cy="19106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Строительный контроль за выполнением работ по реконструкции системы  теплоснабжения, 652,7 тыс. руб. </a:t>
            </a:r>
          </a:p>
        </p:txBody>
      </p:sp>
    </p:spTree>
    <p:extLst>
      <p:ext uri="{BB962C8B-B14F-4D97-AF65-F5344CB8AC3E}">
        <p14:creationId xmlns="" xmlns:p14="http://schemas.microsoft.com/office/powerpoint/2010/main" val="322920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ерб.png"/>
          <p:cNvPicPr>
            <a:picLocks noChangeAspect="1"/>
          </p:cNvPicPr>
          <p:nvPr/>
        </p:nvPicPr>
        <p:blipFill>
          <a:blip r:embed="rId2" cstate="print"/>
          <a:srcRect l="2319" r="4427"/>
          <a:stretch>
            <a:fillRect/>
          </a:stretch>
        </p:blipFill>
        <p:spPr>
          <a:xfrm>
            <a:off x="-240704" y="0"/>
            <a:ext cx="12432704" cy="6858000"/>
          </a:xfrm>
          <a:prstGeom prst="rect">
            <a:avLst/>
          </a:prstGeom>
          <a:ln w="63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-245660" y="0"/>
            <a:ext cx="12437660" cy="171961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2075" tIns="46038" rIns="92075" bIns="46038" anchor="b"/>
          <a:lstStyle/>
          <a:p>
            <a:pPr algn="ctr">
              <a:spcAft>
                <a:spcPts val="0"/>
              </a:spcAft>
            </a:pPr>
            <a:r>
              <a:rPr lang="ru-RU" sz="2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Муниципальная программа Бокситогорского городского поселения </a:t>
            </a:r>
          </a:p>
          <a:p>
            <a:pPr algn="ctr">
              <a:spcAft>
                <a:spcPts val="0"/>
              </a:spcAft>
            </a:pPr>
            <a:r>
              <a:rPr lang="ru-RU" sz="2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"Обеспечение устойчивого функционирования и развития коммунальной инфраструктуры в Бокситогорском городском поселении "</a:t>
            </a:r>
          </a:p>
          <a:p>
            <a:pPr algn="r" eaLnBrk="1" hangingPunct="1">
              <a:defRPr/>
            </a:pPr>
            <a:endParaRPr kumimoji="1" lang="ru-RU" sz="3200" b="1" i="1" u="sng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5" name="Rectangle 10"/>
          <p:cNvSpPr txBox="1">
            <a:spLocks noChangeArrowheads="1"/>
          </p:cNvSpPr>
          <p:nvPr/>
        </p:nvSpPr>
        <p:spPr>
          <a:xfrm>
            <a:off x="-245660" y="1822209"/>
            <a:ext cx="12132860" cy="1207594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rgbClr val="DE4E7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ru-RU" sz="29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Направление расходов «Энергосбережение и повышение энергетической эффективности»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ru-RU" sz="2900" b="1" i="1" dirty="0" smtClean="0">
                <a:solidFill>
                  <a:schemeClr val="tx1"/>
                </a:solidFill>
              </a:rPr>
              <a:t> </a:t>
            </a:r>
            <a:r>
              <a:rPr kumimoji="1" lang="ru-RU" sz="29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 2023 год</a:t>
            </a:r>
            <a:r>
              <a:rPr kumimoji="1" lang="ru-RU" sz="26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ru-RU" sz="3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300</a:t>
            </a:r>
            <a:r>
              <a:rPr kumimoji="1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тыс.руб.</a:t>
            </a:r>
          </a:p>
        </p:txBody>
      </p:sp>
      <p:sp>
        <p:nvSpPr>
          <p:cNvPr id="9" name="Стрелка вниз 8"/>
          <p:cNvSpPr/>
          <p:nvPr/>
        </p:nvSpPr>
        <p:spPr>
          <a:xfrm>
            <a:off x="925072" y="3029837"/>
            <a:ext cx="384043" cy="1009899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rgbClr val="DE4E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0" y="4198866"/>
            <a:ext cx="4079776" cy="1328477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rgbClr val="DE4E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Замена энергосберегающих светильников,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300,0</a:t>
            </a:r>
            <a:r>
              <a:rPr lang="ru-RU" sz="1600" b="1" dirty="0" smtClean="0">
                <a:solidFill>
                  <a:schemeClr val="tx1"/>
                </a:solidFill>
              </a:rPr>
              <a:t> тыс. 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414448" y="0"/>
            <a:ext cx="5777552" cy="50769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1924334"/>
            <a:ext cx="2019869" cy="44355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 descr="2111.jpg"/>
          <p:cNvPicPr>
            <a:picLocks noChangeAspect="1"/>
          </p:cNvPicPr>
          <p:nvPr/>
        </p:nvPicPr>
        <p:blipFill>
          <a:blip r:embed="rId2"/>
          <a:srcRect l="5026" r="9275"/>
          <a:stretch>
            <a:fillRect/>
          </a:stretch>
        </p:blipFill>
        <p:spPr>
          <a:xfrm>
            <a:off x="7548791" y="2920620"/>
            <a:ext cx="4643209" cy="3603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Муниципальная программа </a:t>
            </a:r>
            <a:r>
              <a:rPr lang="ru-RU" sz="2400" b="1" dirty="0" smtClean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Бокситогорского городского </a:t>
            </a:r>
            <a:r>
              <a:rPr lang="ru-RU" sz="2400" b="1" dirty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поселения </a:t>
            </a: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"Обеспечение устойчивого функционирования и развития коммунальной </a:t>
            </a:r>
            <a:r>
              <a:rPr lang="ru-RU" sz="2400" b="1" dirty="0" smtClean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инфраструктуры </a:t>
            </a:r>
            <a:r>
              <a:rPr lang="ru-RU" sz="2400" b="1" dirty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Бокситогорском городском поселении "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1169046"/>
            <a:ext cx="11764371" cy="102774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27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Направление расходов «Благоустройство территорий»</a:t>
            </a:r>
            <a:endParaRPr lang="ru-RU" sz="2000" b="1" dirty="0">
              <a:solidFill>
                <a:srgbClr val="0027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2023 год -  51969,4 тыс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руб. </a:t>
            </a:r>
          </a:p>
          <a:p>
            <a:pPr algn="ctr"/>
            <a:endParaRPr lang="ru-RU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9308" y="2879678"/>
            <a:ext cx="7165074" cy="2825086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Aft>
                <a:spcPts val="0"/>
              </a:spcAft>
              <a:tabLst>
                <a:tab pos="450215" algn="l"/>
              </a:tabLst>
            </a:pPr>
            <a:endParaRPr lang="ru-RU" sz="2000" dirty="0">
              <a:solidFill>
                <a:schemeClr val="tx1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 lvl="0">
              <a:spcAft>
                <a:spcPts val="0"/>
              </a:spcAft>
              <a:tabLst>
                <a:tab pos="450215" algn="l"/>
              </a:tabLst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  -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санитарная очистка и уборка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территорий  - 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20 000,0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тыс. руб.;</a:t>
            </a:r>
          </a:p>
          <a:p>
            <a:pPr lvl="0">
              <a:spcAft>
                <a:spcPts val="0"/>
              </a:spcAft>
              <a:tabLst>
                <a:tab pos="450215" algn="l"/>
              </a:tabLst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  - 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борьба с Борщевиком 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–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117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тыс. руб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.</a:t>
            </a:r>
            <a:endParaRPr lang="ru-RU" sz="2000" dirty="0">
              <a:solidFill>
                <a:schemeClr val="tx1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 lvl="0">
              <a:spcAft>
                <a:spcPts val="0"/>
              </a:spcAft>
              <a:tabLst>
                <a:tab pos="450215" algn="l"/>
              </a:tabLst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  </a:t>
            </a:r>
          </a:p>
        </p:txBody>
      </p:sp>
      <p:sp>
        <p:nvSpPr>
          <p:cNvPr id="14" name="Стрелка вниз 13"/>
          <p:cNvSpPr/>
          <p:nvPr/>
        </p:nvSpPr>
        <p:spPr>
          <a:xfrm>
            <a:off x="764274" y="2292824"/>
            <a:ext cx="341194" cy="559559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828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11020097" y="141890"/>
            <a:ext cx="867103" cy="63062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444229" y="1514902"/>
            <a:ext cx="4290338" cy="477671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Потребительский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рынок</a:t>
            </a: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64143" y="5574951"/>
            <a:ext cx="23011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Объем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платных </a:t>
            </a:r>
            <a:b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услуг, млн.руб.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89390" y="2565262"/>
            <a:ext cx="2649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Оборот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розничной</a:t>
            </a:r>
            <a:b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торговли, млн.руб.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="" xmlns:p14="http://schemas.microsoft.com/office/powerpoint/2010/main" val="3169776798"/>
              </p:ext>
            </p:extLst>
          </p:nvPr>
        </p:nvGraphicFramePr>
        <p:xfrm>
          <a:off x="5452501" y="3810000"/>
          <a:ext cx="6739499" cy="284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="" xmlns:p14="http://schemas.microsoft.com/office/powerpoint/2010/main" val="3280013404"/>
              </p:ext>
            </p:extLst>
          </p:nvPr>
        </p:nvGraphicFramePr>
        <p:xfrm>
          <a:off x="-395785" y="2285431"/>
          <a:ext cx="7101844" cy="2834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0" y="382137"/>
            <a:ext cx="1139588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chemeClr val="accent5">
                    <a:lumMod val="25000"/>
                  </a:schemeClr>
                </a:solidFill>
              </a:rPr>
              <a:t>Показатели прогноза социально-экономического развития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6000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414448" y="0"/>
            <a:ext cx="5777552" cy="50769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1924334"/>
            <a:ext cx="2019869" cy="44355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2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Муниципальная программа Бокситогорского городского поселения </a:t>
            </a: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"Обеспечение устойчивого функционирования и развития коммунальной </a:t>
            </a:r>
            <a:r>
              <a:rPr lang="ru-RU" sz="2400" b="1" dirty="0" smtClean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инфраструктуры </a:t>
            </a:r>
            <a:r>
              <a:rPr lang="ru-RU" sz="2400" b="1" dirty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Бокситогорском городском поселении "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2818262"/>
            <a:ext cx="8079475" cy="4039738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Aft>
                <a:spcPts val="0"/>
              </a:spcAft>
              <a:tabLst>
                <a:tab pos="450215" algn="l"/>
              </a:tabLst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- 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праздничное оформление города, акции по благоустройству 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- 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2995,9 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тыс. руб.;</a:t>
            </a:r>
          </a:p>
          <a:p>
            <a:pPr lvl="0">
              <a:spcAft>
                <a:spcPts val="0"/>
              </a:spcAft>
              <a:tabLst>
                <a:tab pos="450215" algn="l"/>
              </a:tabLst>
            </a:pP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  - работы по озеленению 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–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10500,0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тыс. руб.; </a:t>
            </a:r>
          </a:p>
          <a:p>
            <a:pPr lvl="0">
              <a:spcAft>
                <a:spcPts val="0"/>
              </a:spcAft>
              <a:tabLst>
                <a:tab pos="450215" algn="l"/>
              </a:tabLst>
            </a:pP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  - содержание мест захоронения и гражданских кладбищ –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971,9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тыс. руб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.,</a:t>
            </a:r>
          </a:p>
          <a:p>
            <a:pPr lvl="0">
              <a:spcAft>
                <a:spcPts val="0"/>
              </a:spcAft>
              <a:tabLst>
                <a:tab pos="450215" algn="l"/>
              </a:tabLst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  -  инвентаризация и планировка гражданских кладбищ –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2000,0 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тыс. руб.</a:t>
            </a:r>
            <a:endParaRPr lang="ru-RU" dirty="0">
              <a:solidFill>
                <a:schemeClr val="tx1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 lvl="0">
              <a:spcAft>
                <a:spcPts val="0"/>
              </a:spcAft>
              <a:tabLst>
                <a:tab pos="450215" algn="l"/>
              </a:tabLst>
            </a:pP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  - содержание и ремонт ливневой канализации –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2520,6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тыс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. руб.;</a:t>
            </a:r>
          </a:p>
          <a:p>
            <a:pPr lvl="0">
              <a:spcAft>
                <a:spcPts val="0"/>
              </a:spcAft>
              <a:tabLst>
                <a:tab pos="450215" algn="l"/>
              </a:tabLst>
            </a:pP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 - 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благоустройство территорий частного сектора и сельских </a:t>
            </a:r>
          </a:p>
          <a:p>
            <a:pPr lvl="0">
              <a:spcAft>
                <a:spcPts val="0"/>
              </a:spcAft>
              <a:tabLst>
                <a:tab pos="450215" algn="l"/>
              </a:tabLst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    населенных пунктов –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176,2 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тыс.руб.</a:t>
            </a:r>
          </a:p>
          <a:p>
            <a:pPr lvl="0">
              <a:spcAft>
                <a:spcPts val="0"/>
              </a:spcAft>
              <a:buFontTx/>
              <a:buChar char="-"/>
              <a:tabLst>
                <a:tab pos="450215" algn="l"/>
              </a:tabLst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  создание площадок для сбора ТКО  и ГКО –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300,0 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тыс. руб.,</a:t>
            </a:r>
          </a:p>
          <a:p>
            <a:pPr lvl="0">
              <a:spcAft>
                <a:spcPts val="0"/>
              </a:spcAft>
              <a:tabLst>
                <a:tab pos="450215" algn="l"/>
              </a:tabLst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  - приобретение уличных тренажеров для пожилых людей –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1052,6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 тыс. руб., в т.ч. средства областного бюджета  -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1000,0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 тыс. руб.</a:t>
            </a:r>
          </a:p>
          <a:p>
            <a:pPr lvl="0">
              <a:spcAft>
                <a:spcPts val="0"/>
              </a:spcAft>
              <a:buFontTx/>
              <a:buChar char="-"/>
              <a:tabLst>
                <a:tab pos="450215" algn="l"/>
              </a:tabLst>
            </a:pPr>
            <a:endParaRPr lang="ru-RU" dirty="0" smtClean="0">
              <a:solidFill>
                <a:schemeClr val="tx1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 lvl="0">
              <a:spcAft>
                <a:spcPts val="0"/>
              </a:spcAft>
              <a:buFontTx/>
              <a:buChar char="-"/>
              <a:tabLst>
                <a:tab pos="450215" algn="l"/>
              </a:tabLst>
            </a:pPr>
            <a:endParaRPr lang="ru-RU" dirty="0">
              <a:solidFill>
                <a:schemeClr val="tx1">
                  <a:lumMod val="50000"/>
                </a:schemeClr>
              </a:solidFill>
              <a:latin typeface="Times New Roman"/>
              <a:ea typeface="Times New Roman"/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3521122" y="2224585"/>
            <a:ext cx="341194" cy="450376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43439" y="1223635"/>
            <a:ext cx="11493636" cy="91906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27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Направление расходов «Благоустройство территорий»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2023 год -  51969,4 тыс. руб. </a:t>
            </a:r>
          </a:p>
          <a:p>
            <a:pPr algn="ctr"/>
            <a:endParaRPr lang="ru-RU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Рисунок 15" descr="IMG-8928.jpg"/>
          <p:cNvPicPr>
            <a:picLocks noChangeAspect="1"/>
          </p:cNvPicPr>
          <p:nvPr/>
        </p:nvPicPr>
        <p:blipFill>
          <a:blip r:embed="rId2"/>
          <a:srcRect l="36798" t="19502" r="37505" b="21393"/>
          <a:stretch>
            <a:fillRect/>
          </a:stretch>
        </p:blipFill>
        <p:spPr>
          <a:xfrm>
            <a:off x="8243249" y="1991448"/>
            <a:ext cx="1748016" cy="2676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20" name="Picture 8" descr="https://dacha73.ru/wp-content/uploads/2021/03/kak-osushit-uchastok-9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48697" y="4696559"/>
            <a:ext cx="1862493" cy="2161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24" name="Picture 12" descr="https://cdn1.roomble.com/wp-content/uploads/2020/04/10czvety-1200x799.jpg"/>
          <p:cNvPicPr>
            <a:picLocks noChangeAspect="1" noChangeArrowheads="1"/>
          </p:cNvPicPr>
          <p:nvPr/>
        </p:nvPicPr>
        <p:blipFill>
          <a:blip r:embed="rId4"/>
          <a:srcRect l="10531" r="19105"/>
          <a:stretch>
            <a:fillRect/>
          </a:stretch>
        </p:blipFill>
        <p:spPr bwMode="auto">
          <a:xfrm>
            <a:off x="10082919" y="3194689"/>
            <a:ext cx="1945308" cy="2298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38236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414448" y="0"/>
            <a:ext cx="5777552" cy="50769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1924334"/>
            <a:ext cx="2019869" cy="44355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Муниципальная программа Бокситогорского городского поселения </a:t>
            </a: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"Обеспечение устойчивого функционирования и развития коммунальной </a:t>
            </a:r>
            <a:r>
              <a:rPr lang="ru-RU" sz="2400" b="1" dirty="0" smtClean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инфраструктуры </a:t>
            </a:r>
            <a:r>
              <a:rPr lang="ru-RU" sz="2400" b="1" dirty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Бокситогорском городском поселении "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50208" y="1196341"/>
            <a:ext cx="11764371" cy="102774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27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Направление расходов «Благоустройство территорий»</a:t>
            </a:r>
          </a:p>
          <a:p>
            <a:pPr algn="ctr"/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2023 год -  51969,4 тыс. руб. </a:t>
            </a:r>
          </a:p>
          <a:p>
            <a:pPr algn="ctr"/>
            <a:endParaRPr lang="ru-RU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435811" y="2838736"/>
            <a:ext cx="4546923" cy="1596788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>
              <a:spcAft>
                <a:spcPts val="0"/>
              </a:spcAft>
              <a:tabLst>
                <a:tab pos="450215" algn="l"/>
              </a:tabLst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Организация 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уличного освещения территории 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Бокситогорского 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городского 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поселения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11102,6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тыс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. руб. </a:t>
            </a:r>
            <a:endParaRPr lang="ru-RU" dirty="0" smtClean="0">
              <a:solidFill>
                <a:schemeClr val="tx1">
                  <a:lumMod val="50000"/>
                </a:schemeClr>
              </a:solidFill>
              <a:latin typeface="Times New Roman"/>
              <a:ea typeface="Times New Roman"/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10126639" y="2224585"/>
            <a:ext cx="327546" cy="586854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IMG-8949.jpg"/>
          <p:cNvPicPr>
            <a:picLocks noChangeAspect="1"/>
          </p:cNvPicPr>
          <p:nvPr/>
        </p:nvPicPr>
        <p:blipFill>
          <a:blip r:embed="rId2"/>
          <a:srcRect t="12299" r="4954" b="20982"/>
          <a:stretch>
            <a:fillRect/>
          </a:stretch>
        </p:blipFill>
        <p:spPr>
          <a:xfrm>
            <a:off x="1533667" y="2620369"/>
            <a:ext cx="4730655" cy="3863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2572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414448" y="0"/>
            <a:ext cx="5777552" cy="50769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066FE296-3466-420F-AD6C-D3A37B973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711" y="1569493"/>
            <a:ext cx="6769289" cy="5288507"/>
          </a:xfrm>
          <a:custGeom>
            <a:avLst/>
            <a:gdLst>
              <a:gd name="connsiteX0" fmla="*/ 3876237 w 5588000"/>
              <a:gd name="connsiteY0" fmla="*/ 5431883 h 6872249"/>
              <a:gd name="connsiteX1" fmla="*/ 4953000 w 5588000"/>
              <a:gd name="connsiteY1" fmla="*/ 5431883 h 6872249"/>
              <a:gd name="connsiteX2" fmla="*/ 3769163 w 5588000"/>
              <a:gd name="connsiteY2" fmla="*/ 6872249 h 6872249"/>
              <a:gd name="connsiteX3" fmla="*/ 2692400 w 5588000"/>
              <a:gd name="connsiteY3" fmla="*/ 6872249 h 6872249"/>
              <a:gd name="connsiteX4" fmla="*/ 2479230 w 5588000"/>
              <a:gd name="connsiteY4" fmla="*/ 2870200 h 6872249"/>
              <a:gd name="connsiteX5" fmla="*/ 3175000 w 5588000"/>
              <a:gd name="connsiteY5" fmla="*/ 2870200 h 6872249"/>
              <a:gd name="connsiteX6" fmla="*/ 1965770 w 5588000"/>
              <a:gd name="connsiteY6" fmla="*/ 4310566 h 6872249"/>
              <a:gd name="connsiteX7" fmla="*/ 1270000 w 5588000"/>
              <a:gd name="connsiteY7" fmla="*/ 4310566 h 6872249"/>
              <a:gd name="connsiteX8" fmla="*/ 5575300 w 5588000"/>
              <a:gd name="connsiteY8" fmla="*/ 139700 h 6872249"/>
              <a:gd name="connsiteX9" fmla="*/ 5575300 w 5588000"/>
              <a:gd name="connsiteY9" fmla="*/ 3238583 h 6872249"/>
              <a:gd name="connsiteX10" fmla="*/ 2571663 w 5588000"/>
              <a:gd name="connsiteY10" fmla="*/ 6858000 h 6872249"/>
              <a:gd name="connsiteX11" fmla="*/ 0 w 5588000"/>
              <a:gd name="connsiteY11" fmla="*/ 6858000 h 6872249"/>
              <a:gd name="connsiteX12" fmla="*/ 4256761 w 5588000"/>
              <a:gd name="connsiteY12" fmla="*/ 0 h 6872249"/>
              <a:gd name="connsiteX13" fmla="*/ 5588000 w 5588000"/>
              <a:gd name="connsiteY13" fmla="*/ 0 h 6872249"/>
              <a:gd name="connsiteX14" fmla="*/ 3274339 w 5588000"/>
              <a:gd name="connsiteY14" fmla="*/ 2755900 h 6872249"/>
              <a:gd name="connsiteX15" fmla="*/ 1943100 w 5588000"/>
              <a:gd name="connsiteY15" fmla="*/ 2755900 h 68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88000" h="6872249">
                <a:moveTo>
                  <a:pt x="3876237" y="5431883"/>
                </a:moveTo>
                <a:lnTo>
                  <a:pt x="4953000" y="5431883"/>
                </a:lnTo>
                <a:lnTo>
                  <a:pt x="3769163" y="6872249"/>
                </a:lnTo>
                <a:lnTo>
                  <a:pt x="2692400" y="6872249"/>
                </a:lnTo>
                <a:close/>
                <a:moveTo>
                  <a:pt x="2479230" y="2870200"/>
                </a:moveTo>
                <a:lnTo>
                  <a:pt x="3175000" y="2870200"/>
                </a:lnTo>
                <a:lnTo>
                  <a:pt x="1965770" y="4310566"/>
                </a:lnTo>
                <a:lnTo>
                  <a:pt x="1270000" y="4310566"/>
                </a:lnTo>
                <a:close/>
                <a:moveTo>
                  <a:pt x="5575300" y="139700"/>
                </a:moveTo>
                <a:lnTo>
                  <a:pt x="5575300" y="3238583"/>
                </a:lnTo>
                <a:lnTo>
                  <a:pt x="2571663" y="6858000"/>
                </a:lnTo>
                <a:lnTo>
                  <a:pt x="0" y="6858000"/>
                </a:lnTo>
                <a:close/>
                <a:moveTo>
                  <a:pt x="4256761" y="0"/>
                </a:moveTo>
                <a:lnTo>
                  <a:pt x="5588000" y="0"/>
                </a:lnTo>
                <a:lnTo>
                  <a:pt x="3274339" y="2755900"/>
                </a:lnTo>
                <a:lnTo>
                  <a:pt x="1943100" y="2755900"/>
                </a:lnTo>
                <a:close/>
              </a:path>
            </a:pathLst>
          </a:custGeom>
        </p:spPr>
      </p:pic>
      <p:sp>
        <p:nvSpPr>
          <p:cNvPr id="7" name="Прямоугольник 6"/>
          <p:cNvSpPr/>
          <p:nvPr/>
        </p:nvSpPr>
        <p:spPr>
          <a:xfrm>
            <a:off x="0" y="1924334"/>
            <a:ext cx="2019869" cy="44355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Муниципальная программа Бокситогорского городского поселения </a:t>
            </a:r>
          </a:p>
          <a:p>
            <a:pPr algn="ctr">
              <a:spcAft>
                <a:spcPts val="0"/>
              </a:spcAft>
            </a:pPr>
            <a:r>
              <a:rPr lang="ru-RU" sz="2800" b="1" dirty="0" smtClean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«Устойчивое общественное развитие </a:t>
            </a:r>
            <a:r>
              <a:rPr lang="ru-RU" sz="2800" b="1" dirty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Бокситогорском городском поселении "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29792" y="1496592"/>
            <a:ext cx="11764371" cy="102774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27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Направление расходов «Обеспечение </a:t>
            </a:r>
            <a:r>
              <a:rPr lang="ru-RU" sz="2000" b="1" dirty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мероприятий, направленных на развитие территорий </a:t>
            </a:r>
            <a:r>
              <a:rPr lang="ru-RU" sz="2000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Бокситогорского </a:t>
            </a:r>
            <a:r>
              <a:rPr lang="ru-RU" sz="2000" b="1" dirty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городского </a:t>
            </a:r>
            <a:r>
              <a:rPr lang="ru-RU" sz="2000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поселения»</a:t>
            </a:r>
          </a:p>
          <a:p>
            <a:pPr algn="ctr"/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2023 год -  3113,6 тыс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руб.</a:t>
            </a:r>
            <a:endParaRPr lang="ru-RU" sz="2000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18367" y="2879677"/>
            <a:ext cx="2879676" cy="2811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>
              <a:spcAft>
                <a:spcPts val="0"/>
              </a:spcAft>
              <a:tabLst>
                <a:tab pos="450215" algn="l"/>
              </a:tabLst>
            </a:pP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Устройство контейнерной площадки в </a:t>
            </a:r>
            <a:r>
              <a:rPr lang="ru-RU" sz="1600" dirty="0" err="1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д.Сегла</a:t>
            </a: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, оборудование пожарного </a:t>
            </a:r>
            <a:r>
              <a:rPr lang="ru-RU" sz="1600" dirty="0" err="1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водоисточника</a:t>
            </a: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 в д.Горка в рамках реализации областного закона от 28 декабря 2018 года № 147-ОЗ   -   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557,6 тыс. рублей</a:t>
            </a: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, в том числе 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507,4 тыс. руб</a:t>
            </a: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. средства областного бюджета.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471316" y="4462817"/>
            <a:ext cx="3068469" cy="21290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Ремонт участка тротуара вдоль дороги по ул.Октябрьская в рамках реализации областного закона от 15.01.2018г. №3-ОЗ – 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2308,8 тыс. рублей, </a:t>
            </a: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в том числе 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2101,0 тыс. руб. </a:t>
            </a: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средства областного бюджета.</a:t>
            </a:r>
          </a:p>
        </p:txBody>
      </p:sp>
      <p:sp>
        <p:nvSpPr>
          <p:cNvPr id="15" name="Стрелка вниз 14"/>
          <p:cNvSpPr/>
          <p:nvPr/>
        </p:nvSpPr>
        <p:spPr>
          <a:xfrm>
            <a:off x="2593075" y="2538484"/>
            <a:ext cx="300250" cy="313898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4312692" y="2579426"/>
            <a:ext cx="341195" cy="573207"/>
          </a:xfrm>
          <a:prstGeom prst="downArrow">
            <a:avLst>
              <a:gd name="adj1" fmla="val 43333"/>
              <a:gd name="adj2" fmla="val 5000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252721" y="3200399"/>
            <a:ext cx="3068469" cy="31799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-выплаты Почетным гражданам г.Бокситогорска – 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103,5 тыс. рублей, </a:t>
            </a:r>
          </a:p>
          <a:p>
            <a:pPr lvl="0">
              <a:buFontTx/>
              <a:buChar char="-"/>
            </a:pP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вознаграждение  иным формам местного самоуправления по исполнению общественных обязанностей – 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96,7</a:t>
            </a: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тыс. руб.</a:t>
            </a:r>
          </a:p>
          <a:p>
            <a:pPr lvl="0">
              <a:buFontTx/>
              <a:buChar char="-"/>
            </a:pP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членские взносы в Ассоциацию «Совет муниципальных образований Ленинградской области» – 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47,0</a:t>
            </a: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тыс. руб</a:t>
            </a: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Times New Roman"/>
                <a:ea typeface="Times New Roman"/>
              </a:rPr>
              <a:t>.</a:t>
            </a:r>
          </a:p>
        </p:txBody>
      </p:sp>
      <p:sp>
        <p:nvSpPr>
          <p:cNvPr id="12" name="Стрелка вниз 11"/>
          <p:cNvSpPr/>
          <p:nvPr/>
        </p:nvSpPr>
        <p:spPr>
          <a:xfrm>
            <a:off x="7836089" y="2565779"/>
            <a:ext cx="341195" cy="1899313"/>
          </a:xfrm>
          <a:prstGeom prst="downArrow">
            <a:avLst>
              <a:gd name="adj1" fmla="val 43333"/>
              <a:gd name="adj2" fmla="val 5000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8799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414448" y="0"/>
            <a:ext cx="5777552" cy="50769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1897040"/>
            <a:ext cx="2019869" cy="44355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55092" y="0"/>
            <a:ext cx="107817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Муниципальная программа Бокситогорского городского поселения </a:t>
            </a:r>
          </a:p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«Управление собственностью Бокситогорского городского поселения»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06221" y="1359946"/>
            <a:ext cx="3985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2023 год  -  960,3 тыс. руб. 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" name="Рисунок 11" descr="Офисное здание на фоне чистого неба, вид под небольшим углом">
            <a:extLst>
              <a:ext uri="{FF2B5EF4-FFF2-40B4-BE49-F238E27FC236}">
                <a16:creationId xmlns:a16="http://schemas.microsoft.com/office/drawing/2014/main" xmlns="" id="{1E9B5A50-F85D-49E6-9C85-597319470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3073" y="1064528"/>
            <a:ext cx="5384211" cy="3022979"/>
          </a:xfrm>
          <a:custGeom>
            <a:avLst/>
            <a:gdLst>
              <a:gd name="connsiteX0" fmla="*/ 3914141 w 6103621"/>
              <a:gd name="connsiteY0" fmla="*/ 914400 h 6858000"/>
              <a:gd name="connsiteX1" fmla="*/ 6103621 w 6103621"/>
              <a:gd name="connsiteY1" fmla="*/ 914400 h 6858000"/>
              <a:gd name="connsiteX2" fmla="*/ 4339591 w 6103621"/>
              <a:gd name="connsiteY2" fmla="*/ 6858000 h 6858000"/>
              <a:gd name="connsiteX3" fmla="*/ 2150112 w 6103621"/>
              <a:gd name="connsiteY3" fmla="*/ 6858000 h 6858000"/>
              <a:gd name="connsiteX4" fmla="*/ 1769111 w 6103621"/>
              <a:gd name="connsiteY4" fmla="*/ 0 h 6858000"/>
              <a:gd name="connsiteX5" fmla="*/ 3958591 w 6103621"/>
              <a:gd name="connsiteY5" fmla="*/ 0 h 6858000"/>
              <a:gd name="connsiteX6" fmla="*/ 2189480 w 6103621"/>
              <a:gd name="connsiteY6" fmla="*/ 5943601 h 6858000"/>
              <a:gd name="connsiteX7" fmla="*/ 0 w 6103621"/>
              <a:gd name="connsiteY7" fmla="*/ 59436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3621" h="6858000">
                <a:moveTo>
                  <a:pt x="3914141" y="914400"/>
                </a:moveTo>
                <a:lnTo>
                  <a:pt x="6103621" y="914400"/>
                </a:lnTo>
                <a:lnTo>
                  <a:pt x="4339591" y="6858000"/>
                </a:lnTo>
                <a:lnTo>
                  <a:pt x="2150112" y="6858000"/>
                </a:lnTo>
                <a:close/>
                <a:moveTo>
                  <a:pt x="1769111" y="0"/>
                </a:moveTo>
                <a:lnTo>
                  <a:pt x="3958591" y="0"/>
                </a:lnTo>
                <a:lnTo>
                  <a:pt x="2189480" y="5943601"/>
                </a:lnTo>
                <a:lnTo>
                  <a:pt x="0" y="5943601"/>
                </a:lnTo>
                <a:close/>
              </a:path>
            </a:pathLst>
          </a:custGeom>
        </p:spPr>
      </p:pic>
      <p:sp>
        <p:nvSpPr>
          <p:cNvPr id="14" name="TextBox 13"/>
          <p:cNvSpPr txBox="1"/>
          <p:nvPr/>
        </p:nvSpPr>
        <p:spPr>
          <a:xfrm>
            <a:off x="163773" y="2402006"/>
            <a:ext cx="40442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 Проведение кадастровых работ и оценки рыночной стоимости объектов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322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тыс. руб.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24885" y="4710753"/>
            <a:ext cx="33846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 Владение, пользование и распоряжение муниципальной собственностью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- </a:t>
            </a: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                     218,3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 тыс. руб.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6" name="Рисунок 15" descr="Офисное здание на фоне чистого неба, вид под небольшим углом">
            <a:extLst>
              <a:ext uri="{FF2B5EF4-FFF2-40B4-BE49-F238E27FC236}">
                <a16:creationId xmlns:a16="http://schemas.microsoft.com/office/drawing/2014/main" xmlns="" id="{1E9B5A50-F85D-49E6-9C85-5973194705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618"/>
          <a:stretch>
            <a:fillRect/>
          </a:stretch>
        </p:blipFill>
        <p:spPr>
          <a:xfrm>
            <a:off x="3216104" y="3780430"/>
            <a:ext cx="4358624" cy="2558955"/>
          </a:xfrm>
          <a:custGeom>
            <a:avLst/>
            <a:gdLst>
              <a:gd name="connsiteX0" fmla="*/ 3914141 w 6103621"/>
              <a:gd name="connsiteY0" fmla="*/ 914400 h 6858000"/>
              <a:gd name="connsiteX1" fmla="*/ 6103621 w 6103621"/>
              <a:gd name="connsiteY1" fmla="*/ 914400 h 6858000"/>
              <a:gd name="connsiteX2" fmla="*/ 4339591 w 6103621"/>
              <a:gd name="connsiteY2" fmla="*/ 6858000 h 6858000"/>
              <a:gd name="connsiteX3" fmla="*/ 2150112 w 6103621"/>
              <a:gd name="connsiteY3" fmla="*/ 6858000 h 6858000"/>
              <a:gd name="connsiteX4" fmla="*/ 1769111 w 6103621"/>
              <a:gd name="connsiteY4" fmla="*/ 0 h 6858000"/>
              <a:gd name="connsiteX5" fmla="*/ 3958591 w 6103621"/>
              <a:gd name="connsiteY5" fmla="*/ 0 h 6858000"/>
              <a:gd name="connsiteX6" fmla="*/ 2189480 w 6103621"/>
              <a:gd name="connsiteY6" fmla="*/ 5943601 h 6858000"/>
              <a:gd name="connsiteX7" fmla="*/ 0 w 6103621"/>
              <a:gd name="connsiteY7" fmla="*/ 59436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3621" h="6858000">
                <a:moveTo>
                  <a:pt x="3914141" y="914400"/>
                </a:moveTo>
                <a:lnTo>
                  <a:pt x="6103621" y="914400"/>
                </a:lnTo>
                <a:lnTo>
                  <a:pt x="4339591" y="6858000"/>
                </a:lnTo>
                <a:lnTo>
                  <a:pt x="2150112" y="6858000"/>
                </a:lnTo>
                <a:close/>
                <a:moveTo>
                  <a:pt x="1769111" y="0"/>
                </a:moveTo>
                <a:lnTo>
                  <a:pt x="3958591" y="0"/>
                </a:lnTo>
                <a:lnTo>
                  <a:pt x="2189480" y="5943601"/>
                </a:lnTo>
                <a:lnTo>
                  <a:pt x="0" y="5943601"/>
                </a:lnTo>
                <a:close/>
              </a:path>
            </a:pathLst>
          </a:custGeom>
        </p:spPr>
      </p:pic>
      <p:sp>
        <p:nvSpPr>
          <p:cNvPr id="13" name="TextBox 12"/>
          <p:cNvSpPr txBox="1"/>
          <p:nvPr/>
        </p:nvSpPr>
        <p:spPr>
          <a:xfrm>
            <a:off x="272955" y="3507475"/>
            <a:ext cx="34255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Подготовка проектов изменений в генеральный план поселений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–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420,0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тыс. руб.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7121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924334"/>
            <a:ext cx="2019869" cy="44355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 descr="Офисное здание на фоне чистого неба, вид под небольшим углом">
            <a:extLst>
              <a:ext uri="{FF2B5EF4-FFF2-40B4-BE49-F238E27FC236}">
                <a16:creationId xmlns:a16="http://schemas.microsoft.com/office/drawing/2014/main" xmlns="" id="{1E9B5A50-F85D-49E6-9C85-597319470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8920" y="4248196"/>
            <a:ext cx="3548419" cy="2609804"/>
          </a:xfrm>
          <a:custGeom>
            <a:avLst/>
            <a:gdLst>
              <a:gd name="connsiteX0" fmla="*/ 3914141 w 6103621"/>
              <a:gd name="connsiteY0" fmla="*/ 914400 h 6858000"/>
              <a:gd name="connsiteX1" fmla="*/ 6103621 w 6103621"/>
              <a:gd name="connsiteY1" fmla="*/ 914400 h 6858000"/>
              <a:gd name="connsiteX2" fmla="*/ 4339591 w 6103621"/>
              <a:gd name="connsiteY2" fmla="*/ 6858000 h 6858000"/>
              <a:gd name="connsiteX3" fmla="*/ 2150112 w 6103621"/>
              <a:gd name="connsiteY3" fmla="*/ 6858000 h 6858000"/>
              <a:gd name="connsiteX4" fmla="*/ 1769111 w 6103621"/>
              <a:gd name="connsiteY4" fmla="*/ 0 h 6858000"/>
              <a:gd name="connsiteX5" fmla="*/ 3958591 w 6103621"/>
              <a:gd name="connsiteY5" fmla="*/ 0 h 6858000"/>
              <a:gd name="connsiteX6" fmla="*/ 2189480 w 6103621"/>
              <a:gd name="connsiteY6" fmla="*/ 5943601 h 6858000"/>
              <a:gd name="connsiteX7" fmla="*/ 0 w 6103621"/>
              <a:gd name="connsiteY7" fmla="*/ 59436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3621" h="6858000">
                <a:moveTo>
                  <a:pt x="3914141" y="914400"/>
                </a:moveTo>
                <a:lnTo>
                  <a:pt x="6103621" y="914400"/>
                </a:lnTo>
                <a:lnTo>
                  <a:pt x="4339591" y="6858000"/>
                </a:lnTo>
                <a:lnTo>
                  <a:pt x="2150112" y="6858000"/>
                </a:lnTo>
                <a:close/>
                <a:moveTo>
                  <a:pt x="1769111" y="0"/>
                </a:moveTo>
                <a:lnTo>
                  <a:pt x="3958591" y="0"/>
                </a:lnTo>
                <a:lnTo>
                  <a:pt x="2189480" y="5943601"/>
                </a:lnTo>
                <a:lnTo>
                  <a:pt x="0" y="5943601"/>
                </a:lnTo>
                <a:close/>
              </a:path>
            </a:pathLst>
          </a:custGeom>
        </p:spPr>
      </p:pic>
      <p:sp>
        <p:nvSpPr>
          <p:cNvPr id="6" name="Прямоугольник 5"/>
          <p:cNvSpPr/>
          <p:nvPr/>
        </p:nvSpPr>
        <p:spPr>
          <a:xfrm>
            <a:off x="6414448" y="0"/>
            <a:ext cx="5777552" cy="50769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 descr="Офисное здание на фоне чистого неба, вид под небольшим углом">
            <a:extLst>
              <a:ext uri="{FF2B5EF4-FFF2-40B4-BE49-F238E27FC236}">
                <a16:creationId xmlns:a16="http://schemas.microsoft.com/office/drawing/2014/main" xmlns="" id="{1E9B5A50-F85D-49E6-9C85-597319470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3498" y="4094328"/>
            <a:ext cx="3903260" cy="2927445"/>
          </a:xfrm>
          <a:custGeom>
            <a:avLst/>
            <a:gdLst>
              <a:gd name="connsiteX0" fmla="*/ 3914141 w 6103621"/>
              <a:gd name="connsiteY0" fmla="*/ 914400 h 6858000"/>
              <a:gd name="connsiteX1" fmla="*/ 6103621 w 6103621"/>
              <a:gd name="connsiteY1" fmla="*/ 914400 h 6858000"/>
              <a:gd name="connsiteX2" fmla="*/ 4339591 w 6103621"/>
              <a:gd name="connsiteY2" fmla="*/ 6858000 h 6858000"/>
              <a:gd name="connsiteX3" fmla="*/ 2150112 w 6103621"/>
              <a:gd name="connsiteY3" fmla="*/ 6858000 h 6858000"/>
              <a:gd name="connsiteX4" fmla="*/ 1769111 w 6103621"/>
              <a:gd name="connsiteY4" fmla="*/ 0 h 6858000"/>
              <a:gd name="connsiteX5" fmla="*/ 3958591 w 6103621"/>
              <a:gd name="connsiteY5" fmla="*/ 0 h 6858000"/>
              <a:gd name="connsiteX6" fmla="*/ 2189480 w 6103621"/>
              <a:gd name="connsiteY6" fmla="*/ 5943601 h 6858000"/>
              <a:gd name="connsiteX7" fmla="*/ 0 w 6103621"/>
              <a:gd name="connsiteY7" fmla="*/ 59436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3621" h="6858000">
                <a:moveTo>
                  <a:pt x="3914141" y="914400"/>
                </a:moveTo>
                <a:lnTo>
                  <a:pt x="6103621" y="914400"/>
                </a:lnTo>
                <a:lnTo>
                  <a:pt x="4339591" y="6858000"/>
                </a:lnTo>
                <a:lnTo>
                  <a:pt x="2150112" y="6858000"/>
                </a:lnTo>
                <a:close/>
                <a:moveTo>
                  <a:pt x="1769111" y="0"/>
                </a:moveTo>
                <a:lnTo>
                  <a:pt x="3958591" y="0"/>
                </a:lnTo>
                <a:lnTo>
                  <a:pt x="2189480" y="5943601"/>
                </a:lnTo>
                <a:lnTo>
                  <a:pt x="0" y="5943601"/>
                </a:lnTo>
                <a:close/>
              </a:path>
            </a:pathLst>
          </a:custGeom>
        </p:spPr>
      </p:pic>
      <p:pic>
        <p:nvPicPr>
          <p:cNvPr id="14" name="Рисунок 13" descr="Офисное здание на фоне чистого неба, вид под небольшим углом">
            <a:extLst>
              <a:ext uri="{FF2B5EF4-FFF2-40B4-BE49-F238E27FC236}">
                <a16:creationId xmlns:a16="http://schemas.microsoft.com/office/drawing/2014/main" xmlns="" id="{1E9B5A50-F85D-49E6-9C85-5973194705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24309">
            <a:off x="2740235" y="3689762"/>
            <a:ext cx="3013264" cy="4017688"/>
          </a:xfrm>
          <a:custGeom>
            <a:avLst/>
            <a:gdLst>
              <a:gd name="connsiteX0" fmla="*/ 3914141 w 6103621"/>
              <a:gd name="connsiteY0" fmla="*/ 914400 h 6858000"/>
              <a:gd name="connsiteX1" fmla="*/ 6103621 w 6103621"/>
              <a:gd name="connsiteY1" fmla="*/ 914400 h 6858000"/>
              <a:gd name="connsiteX2" fmla="*/ 4339591 w 6103621"/>
              <a:gd name="connsiteY2" fmla="*/ 6858000 h 6858000"/>
              <a:gd name="connsiteX3" fmla="*/ 2150112 w 6103621"/>
              <a:gd name="connsiteY3" fmla="*/ 6858000 h 6858000"/>
              <a:gd name="connsiteX4" fmla="*/ 1769111 w 6103621"/>
              <a:gd name="connsiteY4" fmla="*/ 0 h 6858000"/>
              <a:gd name="connsiteX5" fmla="*/ 3958591 w 6103621"/>
              <a:gd name="connsiteY5" fmla="*/ 0 h 6858000"/>
              <a:gd name="connsiteX6" fmla="*/ 2189480 w 6103621"/>
              <a:gd name="connsiteY6" fmla="*/ 5943601 h 6858000"/>
              <a:gd name="connsiteX7" fmla="*/ 0 w 6103621"/>
              <a:gd name="connsiteY7" fmla="*/ 59436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3621" h="6858000">
                <a:moveTo>
                  <a:pt x="3914141" y="914400"/>
                </a:moveTo>
                <a:lnTo>
                  <a:pt x="6103621" y="914400"/>
                </a:lnTo>
                <a:lnTo>
                  <a:pt x="4339591" y="6858000"/>
                </a:lnTo>
                <a:lnTo>
                  <a:pt x="2150112" y="6858000"/>
                </a:lnTo>
                <a:close/>
                <a:moveTo>
                  <a:pt x="1769111" y="0"/>
                </a:moveTo>
                <a:lnTo>
                  <a:pt x="3958591" y="0"/>
                </a:lnTo>
                <a:lnTo>
                  <a:pt x="2189480" y="5943601"/>
                </a:lnTo>
                <a:lnTo>
                  <a:pt x="0" y="5943601"/>
                </a:lnTo>
                <a:close/>
              </a:path>
            </a:pathLst>
          </a:custGeom>
        </p:spPr>
      </p:pic>
      <p:pic>
        <p:nvPicPr>
          <p:cNvPr id="13" name="Рисунок 12" descr="Офисное здание на фоне чистого неба, вид под небольшим углом">
            <a:extLst>
              <a:ext uri="{FF2B5EF4-FFF2-40B4-BE49-F238E27FC236}">
                <a16:creationId xmlns:a16="http://schemas.microsoft.com/office/drawing/2014/main" xmlns="" id="{1E9B5A50-F85D-49E6-9C85-5973194705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23301">
            <a:off x="5152640" y="4270753"/>
            <a:ext cx="4136936" cy="2752942"/>
          </a:xfrm>
          <a:custGeom>
            <a:avLst/>
            <a:gdLst>
              <a:gd name="connsiteX0" fmla="*/ 3914141 w 6103621"/>
              <a:gd name="connsiteY0" fmla="*/ 914400 h 6858000"/>
              <a:gd name="connsiteX1" fmla="*/ 6103621 w 6103621"/>
              <a:gd name="connsiteY1" fmla="*/ 914400 h 6858000"/>
              <a:gd name="connsiteX2" fmla="*/ 4339591 w 6103621"/>
              <a:gd name="connsiteY2" fmla="*/ 6858000 h 6858000"/>
              <a:gd name="connsiteX3" fmla="*/ 2150112 w 6103621"/>
              <a:gd name="connsiteY3" fmla="*/ 6858000 h 6858000"/>
              <a:gd name="connsiteX4" fmla="*/ 1769111 w 6103621"/>
              <a:gd name="connsiteY4" fmla="*/ 0 h 6858000"/>
              <a:gd name="connsiteX5" fmla="*/ 3958591 w 6103621"/>
              <a:gd name="connsiteY5" fmla="*/ 0 h 6858000"/>
              <a:gd name="connsiteX6" fmla="*/ 2189480 w 6103621"/>
              <a:gd name="connsiteY6" fmla="*/ 5943601 h 6858000"/>
              <a:gd name="connsiteX7" fmla="*/ 0 w 6103621"/>
              <a:gd name="connsiteY7" fmla="*/ 59436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3621" h="6858000">
                <a:moveTo>
                  <a:pt x="3914141" y="914400"/>
                </a:moveTo>
                <a:lnTo>
                  <a:pt x="6103621" y="914400"/>
                </a:lnTo>
                <a:lnTo>
                  <a:pt x="4339591" y="6858000"/>
                </a:lnTo>
                <a:lnTo>
                  <a:pt x="2150112" y="6858000"/>
                </a:lnTo>
                <a:close/>
                <a:moveTo>
                  <a:pt x="1769111" y="0"/>
                </a:moveTo>
                <a:lnTo>
                  <a:pt x="3958591" y="0"/>
                </a:lnTo>
                <a:lnTo>
                  <a:pt x="2189480" y="5943601"/>
                </a:lnTo>
                <a:lnTo>
                  <a:pt x="0" y="5943601"/>
                </a:lnTo>
                <a:close/>
              </a:path>
            </a:pathLst>
          </a:custGeom>
        </p:spPr>
      </p:pic>
      <p:sp>
        <p:nvSpPr>
          <p:cNvPr id="8" name="Прямоугольник 7"/>
          <p:cNvSpPr/>
          <p:nvPr/>
        </p:nvSpPr>
        <p:spPr>
          <a:xfrm>
            <a:off x="395785" y="0"/>
            <a:ext cx="113139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Муниципальная программа Бокситогорского </a:t>
            </a:r>
            <a:endParaRPr lang="ru-RU" sz="2800" b="1" dirty="0" smtClean="0">
              <a:solidFill>
                <a:schemeClr val="accent4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Aft>
                <a:spcPts val="0"/>
              </a:spcAft>
            </a:pPr>
            <a:r>
              <a:rPr lang="ru-RU" sz="2800" b="1" dirty="0" smtClean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городского </a:t>
            </a:r>
            <a:r>
              <a:rPr lang="ru-RU" sz="2800" b="1" dirty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поселения </a:t>
            </a:r>
          </a:p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«Развитие социальной </a:t>
            </a:r>
            <a:r>
              <a:rPr lang="ru-RU" sz="2800" b="1" dirty="0" smtClean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сферы города Бокситогорска»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02497" y="1815152"/>
            <a:ext cx="11764371" cy="2661313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27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Направление расходов «Трудовая </a:t>
            </a:r>
            <a:r>
              <a:rPr lang="ru-RU" sz="2400" b="1" dirty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адаптация подростков и молодежи города </a:t>
            </a:r>
            <a:r>
              <a:rPr lang="ru-RU" sz="2400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Бокситогорска»</a:t>
            </a:r>
          </a:p>
          <a:p>
            <a:pPr algn="ctr"/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2023 год -  1001,4 тыс. руб. </a:t>
            </a:r>
          </a:p>
          <a:p>
            <a:pPr algn="ctr"/>
            <a:endParaRPr lang="ru-RU" sz="1100" b="1" dirty="0" smtClean="0">
              <a:solidFill>
                <a:srgbClr val="0027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</a:rPr>
              <a:t>-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</a:rPr>
              <a:t>создание 30 рабочих мест на базе МФСУ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</a:rPr>
              <a:t>«БСК» -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</a:rPr>
              <a:t>258,2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</a:rPr>
              <a:t>тыс. руб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</a:rPr>
              <a:t>.</a:t>
            </a:r>
            <a:endParaRPr lang="ru-RU" sz="2000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ru-RU" sz="2000" dirty="0">
                <a:solidFill>
                  <a:schemeClr val="tx1">
                    <a:lumMod val="50000"/>
                  </a:schemeClr>
                </a:solidFill>
              </a:rPr>
              <a:t>- создание 85 рабочих мест на базе МБУ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</a:rPr>
              <a:t>«БКДЦ» -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</a:rPr>
              <a:t>483,3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</a:rPr>
              <a:t>тыс. руб.</a:t>
            </a:r>
          </a:p>
          <a:p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</a:rPr>
              <a:t>- проведение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</a:rPr>
              <a:t>мероприятий по реализации проекта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</a:rPr>
              <a:t>«ГМТО» -  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</a:rPr>
              <a:t>258,9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</a:rPr>
              <a:t>тыс. рублей, в том числе средства областного бюджета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</a:rPr>
              <a:t>–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</a:rPr>
              <a:t>235,6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</a:rPr>
              <a:t>тыс. руб.</a:t>
            </a:r>
          </a:p>
          <a:p>
            <a:pPr algn="ctr"/>
            <a:endParaRPr lang="ru-RU" sz="2000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44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924334"/>
            <a:ext cx="2019869" cy="44355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 descr="IMG-89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203" y="4244454"/>
            <a:ext cx="3484728" cy="261354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414448" y="0"/>
            <a:ext cx="5777552" cy="50769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27796" y="0"/>
            <a:ext cx="110046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Муниципальная программа Бокситогорского городского поселения </a:t>
            </a:r>
          </a:p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«Развитие социальной </a:t>
            </a:r>
            <a:r>
              <a:rPr lang="ru-RU" sz="2800" b="1" dirty="0" smtClean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сферы </a:t>
            </a:r>
            <a:r>
              <a:rPr lang="ru-RU" sz="2800" b="1" dirty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города Бокситогорска»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45744" y="941697"/>
            <a:ext cx="7679140" cy="3548416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27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b="1" dirty="0" smtClean="0">
              <a:solidFill>
                <a:srgbClr val="0027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Направление расходов </a:t>
            </a:r>
            <a:r>
              <a:rPr lang="ru-RU" sz="2400" b="1" dirty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«Развитие физической культуры и спорта  города Бокситогорска</a:t>
            </a:r>
            <a:r>
              <a:rPr lang="ru-RU" sz="2400" b="1" dirty="0" smtClean="0">
                <a:solidFill>
                  <a:srgbClr val="002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 год -  23672,4 тыс. руб.</a:t>
            </a:r>
          </a:p>
          <a:p>
            <a:pPr algn="ctr"/>
            <a:endParaRPr lang="ru-RU" sz="1050" b="1" dirty="0" smtClean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</a:rPr>
              <a:t>- субсидии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</a:rPr>
              <a:t>на выполнение муниципального задания МФСУ 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</a:rPr>
              <a:t>«БСК» -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</a:rPr>
              <a:t>23011,6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</a:rPr>
              <a:t>тыс. руб. </a:t>
            </a:r>
          </a:p>
          <a:p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</a:rPr>
              <a:t>- укрепление материально-технической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</a:rPr>
              <a:t>базы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</a:rPr>
              <a:t>–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</a:rPr>
              <a:t>660,8 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</a:rPr>
              <a:t>тыс. руб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</a:rPr>
              <a:t>., в т. ч. средства областного бюджета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</a:rPr>
              <a:t>300,0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</a:rPr>
              <a:t> тыс. руб.</a:t>
            </a:r>
          </a:p>
          <a:p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</a:rPr>
              <a:t>-</a:t>
            </a:r>
            <a:endParaRPr lang="ru-RU" sz="2000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ru-RU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pPr algn="ctr"/>
            <a:endParaRPr lang="ru-RU" sz="2000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 descr="IMG-8946.jpg"/>
          <p:cNvPicPr>
            <a:picLocks noChangeAspect="1"/>
          </p:cNvPicPr>
          <p:nvPr/>
        </p:nvPicPr>
        <p:blipFill>
          <a:blip r:embed="rId3"/>
          <a:srcRect l="32139" t="2388" r="13085"/>
          <a:stretch>
            <a:fillRect/>
          </a:stretch>
        </p:blipFill>
        <p:spPr>
          <a:xfrm>
            <a:off x="8598089" y="900752"/>
            <a:ext cx="2675407" cy="3575714"/>
          </a:xfrm>
          <a:prstGeom prst="rect">
            <a:avLst/>
          </a:prstGeom>
        </p:spPr>
      </p:pic>
      <p:pic>
        <p:nvPicPr>
          <p:cNvPr id="15" name="Рисунок 14" descr="IMG-894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7425" y="4599722"/>
            <a:ext cx="5018395" cy="22582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3883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27382" y="2060848"/>
            <a:ext cx="116646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              </a:t>
            </a:r>
          </a:p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                           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692696"/>
          </a:xfrm>
          <a:solidFill>
            <a:srgbClr val="013657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lIns="92075" tIns="46038" rIns="92075" bIns="46038" anchor="ctr" anchorCtr="0">
            <a:noAutofit/>
          </a:bodyPr>
          <a:lstStyle/>
          <a:p>
            <a:pPr algn="ctr"/>
            <a:r>
              <a:rPr lang="ru-RU" sz="24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Муниципальная программа</a:t>
            </a:r>
            <a:r>
              <a:rPr lang="ru-RU" sz="24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br>
              <a:rPr lang="ru-RU" sz="24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«Формирование современной городской среды»  на 2023 год</a:t>
            </a:r>
            <a:r>
              <a:rPr lang="en-US" sz="24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  </a:t>
            </a:r>
            <a:endParaRPr lang="ru-RU" sz="2400" b="1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1533265"/>
            <a:ext cx="6550925" cy="151018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</a:rPr>
              <a:t>Благоустройство общественных территорий – </a:t>
            </a:r>
            <a:r>
              <a:rPr lang="ru-RU" sz="2400" b="1" dirty="0" smtClean="0">
                <a:solidFill>
                  <a:schemeClr val="tx1"/>
                </a:solidFill>
              </a:rPr>
              <a:t>5879 </a:t>
            </a:r>
            <a:r>
              <a:rPr lang="ru-RU" b="1" dirty="0" smtClean="0">
                <a:solidFill>
                  <a:schemeClr val="tx1"/>
                </a:solidFill>
              </a:rPr>
              <a:t>тыс.руб.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Разработка проектно-сметной документации по благоустройству общественной территории – </a:t>
            </a:r>
            <a:r>
              <a:rPr lang="ru-RU" sz="2400" b="1" dirty="0" smtClean="0">
                <a:solidFill>
                  <a:schemeClr val="tx1"/>
                </a:solidFill>
              </a:rPr>
              <a:t>280,8</a:t>
            </a:r>
            <a:r>
              <a:rPr lang="ru-RU" b="1" dirty="0" smtClean="0">
                <a:solidFill>
                  <a:schemeClr val="tx1"/>
                </a:solidFill>
              </a:rPr>
              <a:t> тыс.руб.</a:t>
            </a:r>
          </a:p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43605" y="754825"/>
            <a:ext cx="9648395" cy="648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Направление расходов Благоустройство общественных территорий города Бокситогорска  </a:t>
            </a:r>
            <a:r>
              <a:rPr lang="ru-RU" sz="2800" b="1" dirty="0" smtClean="0">
                <a:solidFill>
                  <a:schemeClr val="tx1"/>
                </a:solidFill>
              </a:rPr>
              <a:t>6159,8 </a:t>
            </a:r>
            <a:r>
              <a:rPr lang="ru-RU" b="1" dirty="0" smtClean="0">
                <a:solidFill>
                  <a:schemeClr val="tx1"/>
                </a:solidFill>
              </a:rPr>
              <a:t>тыс</a:t>
            </a:r>
            <a:r>
              <a:rPr lang="ru-RU" sz="1400" b="1" dirty="0" smtClean="0">
                <a:solidFill>
                  <a:schemeClr val="tx1"/>
                </a:solidFill>
              </a:rPr>
              <a:t>.</a:t>
            </a:r>
            <a:r>
              <a:rPr lang="ru-RU" b="1" dirty="0" smtClean="0">
                <a:solidFill>
                  <a:schemeClr val="tx1"/>
                </a:solidFill>
              </a:rPr>
              <a:t> руб.</a:t>
            </a:r>
          </a:p>
        </p:txBody>
      </p:sp>
      <p:pic>
        <p:nvPicPr>
          <p:cNvPr id="6146" name="Picture 2" descr="https://www.mos.ru/upload/newsfeed/pressevents/skver-sam(27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70374" y="3220184"/>
            <a:ext cx="7275632" cy="36378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346209" y="0"/>
            <a:ext cx="5845791" cy="35484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shutterstock_390186499.jpg"/>
          <p:cNvPicPr>
            <a:picLocks noChangeAspect="1"/>
          </p:cNvPicPr>
          <p:nvPr/>
        </p:nvPicPr>
        <p:blipFill>
          <a:blip r:embed="rId2"/>
          <a:srcRect l="47523" r="14694"/>
          <a:stretch>
            <a:fillRect/>
          </a:stretch>
        </p:blipFill>
        <p:spPr>
          <a:xfrm>
            <a:off x="8843749" y="831891"/>
            <a:ext cx="3348251" cy="6026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86854" y="163774"/>
            <a:ext cx="106907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 smtClean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Непрограммные расходы Бокситогорского </a:t>
            </a:r>
            <a:r>
              <a:rPr lang="ru-RU" sz="2800" b="1" dirty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городского поселения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7421" y="715454"/>
            <a:ext cx="113549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на  2023 год  средства запланированы в сумме  3323,8 тыс. рублей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04716" y="1842448"/>
            <a:ext cx="8161362" cy="378043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000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32010" y="2504822"/>
            <a:ext cx="8338784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- обеспечение функций и полномочий совета депутатов Бокситогорского городского поселения –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</a:rPr>
              <a:t>803,1 тыс. руб. 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;</a:t>
            </a:r>
          </a:p>
          <a:p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-межбюджетные трансферты, на расходы по осуществлению внешнего муниципального финансового контроля–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</a:rPr>
              <a:t>540,5 тыс. руб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.;</a:t>
            </a:r>
          </a:p>
          <a:p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- обеспечение органов местного самоуправления статистической и иной информацией о социально-экономическом развитии –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</a:rPr>
              <a:t>25 тыс. руб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.;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создание резервного фонда  -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</a:rPr>
              <a:t>1630,3 тыс. руб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.,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средства на обслуживание муниципального долга –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</a:rPr>
              <a:t>5 тыс. руб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.</a:t>
            </a:r>
          </a:p>
          <a:p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 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4841" y="1132764"/>
            <a:ext cx="5431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Из них: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32012"/>
            <a:ext cx="7629098" cy="110486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Качество управления муниципальными финансами и долговая устойчивость </a:t>
            </a:r>
            <a:r>
              <a:rPr lang="ru-RU" sz="2800" dirty="0" err="1" smtClean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Бокситогорского</a:t>
            </a:r>
            <a:r>
              <a:rPr lang="ru-RU" sz="2800" dirty="0" smtClean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городского поселения </a:t>
            </a:r>
            <a:endParaRPr lang="ru-RU" sz="2800" dirty="0">
              <a:solidFill>
                <a:schemeClr val="accent4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body" sz="quarter" idx="4294967295"/>
          </p:nvPr>
        </p:nvSpPr>
        <p:spPr>
          <a:xfrm>
            <a:off x="0" y="1774202"/>
            <a:ext cx="3534770" cy="4531064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400" dirty="0" smtClean="0">
                <a:solidFill>
                  <a:schemeClr val="bg1">
                    <a:lumMod val="10000"/>
                  </a:schemeClr>
                </a:solidFill>
              </a:rPr>
              <a:t>В целях анализа совокупности процессов и процедур, обеспечивающих эффективность и результативность использования бюджетных средств на муниципальном уровне, а также формирования стимулов к повышению качества управления муниципальными финансами в Ленинградской области комитетом финансов Ленинградской области проводится оценка качества управления муниципальными финансами.</a:t>
            </a:r>
          </a:p>
          <a:p>
            <a:pPr algn="ctr">
              <a:buNone/>
            </a:pPr>
            <a:r>
              <a:rPr lang="ru-RU" sz="1400" dirty="0" smtClean="0">
                <a:solidFill>
                  <a:schemeClr val="bg1">
                    <a:lumMod val="10000"/>
                  </a:schemeClr>
                </a:solidFill>
              </a:rPr>
              <a:t>По результатам проведения оценки качества управления муниципальными финансами, проводимой комитетом финансов Ленинградской области, </a:t>
            </a:r>
            <a:r>
              <a:rPr lang="ru-RU" sz="1400" dirty="0" err="1" smtClean="0">
                <a:solidFill>
                  <a:schemeClr val="bg1">
                    <a:lumMod val="10000"/>
                  </a:schemeClr>
                </a:solidFill>
              </a:rPr>
              <a:t>Бокситогорскому</a:t>
            </a:r>
            <a:r>
              <a:rPr lang="ru-RU" sz="1400" dirty="0" smtClean="0">
                <a:solidFill>
                  <a:schemeClr val="bg1">
                    <a:lumMod val="10000"/>
                  </a:schemeClr>
                </a:solidFill>
              </a:rPr>
              <a:t> городскому поселению за 2021 год присвоена </a:t>
            </a:r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</a:rPr>
              <a:t>I степень</a:t>
            </a:r>
            <a:r>
              <a:rPr lang="ru-RU" sz="1400" b="1" dirty="0" smtClean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bg1">
                    <a:lumMod val="10000"/>
                  </a:schemeClr>
                </a:solidFill>
              </a:rPr>
              <a:t>качества управления  финансами  - </a:t>
            </a:r>
            <a:r>
              <a:rPr lang="ru-RU" sz="1800" b="1" dirty="0" smtClean="0">
                <a:solidFill>
                  <a:schemeClr val="bg1">
                    <a:lumMod val="10000"/>
                  </a:schemeClr>
                </a:solidFill>
              </a:rPr>
              <a:t>высокое качество</a:t>
            </a:r>
            <a:endParaRPr lang="ru-RU" sz="18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983943" y="2167524"/>
            <a:ext cx="3766782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В соответствии с оценкой долговой устойчивости муниципальных образований Ленинградской области, проведенной комитетом финансов Ленинградской области с использованием показателей, предусмотренных статьей 107.1 Бюджетного кодекса Российской Федерации и постановлением Правительства Ленинградской области от 20 июля 2020 года № 512 «Об утверждении Порядка проведения оценки долговой устойчивости муниципальных образований Ленинградской области», по итогам 2021 года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Бокситогорское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 городское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 поселение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относится к группе муниципальных образований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с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a typeface="Times New Roman" pitchFamily="18" charset="0"/>
                <a:cs typeface="Times New Roman" pitchFamily="18" charset="0"/>
              </a:rPr>
              <a:t>высоким уровнем долговой устойчивости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cs typeface="Arial" pitchFamily="34" charset="0"/>
            </a:endParaRPr>
          </a:p>
        </p:txBody>
      </p:sp>
      <p:sp>
        <p:nvSpPr>
          <p:cNvPr id="93188" name="AutoShape 4" descr="https://yandex-images.clstorage.net/GfXf52156/5459b9kT/uD-6HHaJagfY9UGmz31wFvuGuIlfZUowTl6jB4xikXRDFNCe9_lSJna06XxGqOxA8DUGrspiIYiwMsSjSDcoss0Lym0CTQ42LQBF1xo98Carp21dbnSPkAuPByJM1hHxs_TA-oKc9jazoH1ppvtKl6cisMm8wJZvcvbRNu1STGOpD4n-wpvLU1pVU9OMbxFm6_Qs-d0VndA5HWOBbKREo5bRZS-iDNVAoNNcHADIKvel8TMp30IlDXDnwmWvY711iPx5riQJyGGI5bPhjH8ip-tGfAvflDzwWd1D4M-lVpBk8HWvwk6kk1DRrn8RKvtUN2EBeT3xBR1gNjAW7TEv1egMakxWyVogKbdxkM6e41QY9ixanpbdwFle4SD8hASTlGMnjaEvRHFQoZ0844pYNUdxwesfw1UdQqbDp45BXQYrPPo-JCjZoSl1IECtnZBWifStGwxUnFC7fyFirMXFIGUhpS6CzSRBwWMvbPNqWhblkBA7bpCHLoFUYeWtUW-Vek3K7yaLCAAIpYJgzg-xx9lFbTs-FVxRiN5Aw30HlhDUsna8sk1WU9Kxvp6jOAjk1ALjSl2iFC5g1CImHcFNBemOeR4E6CviOHcgcI68cubIRa7IPSdt46gM4sH-V9TSNQFljkB8lYBxYI8v8Kiq9zVRgRstcNZf00TBZi6Q3Xf7rgg-Bto6ILpXwrJN7_Gme_RPKN9Uj-PbHkACnIYWgHQA5tzx_xZBkUGMjfCKq7SX4wGaT5JHf1G0Uad_8n_VmA4q7dbraCFapiJTjr5R5qjn3wtNxp3gKXyxY2wmBHG1sWUv452FIjETf-0SucjG9AAReY1Dlk3BJhAUfZB8dCt9-kxFqguDCJai0zysYVYYh40KrpTfkekOYGDs5ESxxhHGvvG-RjOBELzfQMiZVuZA0Sp9IqaMk7XxVH8yL2X4DPq_taioEgsHIRFs3UOEaMf8yo21fhAJXgEDfNZ2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3190" name="AutoShape 6" descr="https://yandex-images.clstorage.net/GfXf52156/5459b9kT/uD-6HHaJagfY9UGmz31wFvuGuIlfZUowTl6jB4xikXRDFNCe9_lSJna06XxGqOxA8DUGrspiIYiwMsSjSDcoss0Lym0CTQ42LQBF1xo98Carp21dbnSPkAuPByJM1hHxs_TA-oKc9jazoH1ppvtKl6cisMm8wJZvcvbRNu1STGOpD4n-wpvLU1pVU9OMbxFm6_Qs-d0VndA5HWOBbKREo5bRZS-iDNVAoNNcHADIKvel8TMp30IlDXDnwmWvY711iPx5riQJyGGI5bPhjH8ip-tGfAvflDzwWd1D4M-lVpBk8HWvwk6kk1DRrn8RKvtUN2EBeT3xBR1gNjAW7TEv1egMakxWyVogKbdxkM6e41QY9ixanpbdwFle4SD8hASTlGMnjaEvRHFQoZ0844pYNUdxwesfw1UdQqbDp45BXQYrPPo-JCjZoSl1IECtnZBWifStGwxUnFC7fyFirMXFIGUhpS6CzSRBwWMvbPNqWhblkBA7bpCHLoFUYeWtUW-Vek3K7yaLCAAIpYJgzg-xx9lFbTs-FVxRiN5Aw30HlhDUsna8sk1WU9Kxvp6jOAjk1ALjSl2iFC5g1CImHcFNBemOeR4E6CviOHcgcI68cubIRa7IPSdt46gM4sH-V9TSNQFljkB8lYBxYI8v8Kiq9zVRgRstcNZf00TBZi6Q3Xf7rgg-Bto6ILpXwrJN7_Gme_RPKN9Uj-PbHkACnIYWgHQA5tzx_xZBkUGMjfCKq7SX4wGaT5JHf1G0Uad_8n_VmA4q7dbraCFapiJTjr5R5qjn3wtNxp3gKXyxY2wmBHG1sWUv452FIjETf-0SucjG9AAReY1Dlk3BJhAUfZB8dCt9-kxFqguDCJai0zysYVYYh40KrpTfkekOYGDs5ESxxhHGvvG-RjOBELzfQMiZVuZA0Sp9IqaMk7XxVH8yL2X4DPq_taioEgsHIRFs3UOEaMf8yo21fhAJXgEDfNZ2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3194" name="Picture 10" descr="https://vo-smolfa.ru/pluginfile.php/15503/course/overviewfiles/mai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1166" y="1955821"/>
            <a:ext cx="4391029" cy="29164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>
            <a:extLst>
              <a:ext uri="{FF2B5EF4-FFF2-40B4-BE49-F238E27FC236}">
                <a16:creationId xmlns="" xmlns:a16="http://schemas.microsoft.com/office/drawing/2014/main" id="{7A3FB895-3D21-4707-8EDE-3F825906DE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91168" y="3911539"/>
            <a:ext cx="3445782" cy="288000"/>
          </a:xfrm>
        </p:spPr>
        <p:txBody>
          <a:bodyPr rtlCol="0"/>
          <a:lstStyle/>
          <a:p>
            <a:pPr rtl="0"/>
            <a:r>
              <a:rPr lang="ru-RU" dirty="0" smtClean="0"/>
              <a:t>8(81366)2-16-88</a:t>
            </a:r>
            <a:endParaRPr lang="ru-RU" dirty="0"/>
          </a:p>
        </p:txBody>
      </p:sp>
      <p:sp>
        <p:nvSpPr>
          <p:cNvPr id="23" name="Текст 22">
            <a:extLst>
              <a:ext uri="{FF2B5EF4-FFF2-40B4-BE49-F238E27FC236}">
                <a16:creationId xmlns="" xmlns:a16="http://schemas.microsoft.com/office/drawing/2014/main" id="{A0B41C33-430D-4B31-A546-F8564691947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09281" y="4262531"/>
            <a:ext cx="3445782" cy="288000"/>
          </a:xfrm>
        </p:spPr>
        <p:txBody>
          <a:bodyPr rtlCol="0"/>
          <a:lstStyle/>
          <a:p>
            <a:r>
              <a:rPr lang="en-US" dirty="0" smtClean="0"/>
              <a:t>bokskomfin@gmail.com</a:t>
            </a:r>
            <a:endParaRPr lang="ru-RU" dirty="0"/>
          </a:p>
        </p:txBody>
      </p:sp>
      <p:sp>
        <p:nvSpPr>
          <p:cNvPr id="24" name="Текст 23">
            <a:extLst>
              <a:ext uri="{FF2B5EF4-FFF2-40B4-BE49-F238E27FC236}">
                <a16:creationId xmlns="" xmlns:a16="http://schemas.microsoft.com/office/drawing/2014/main" id="{E62065D0-127B-4884-9760-D1FFEC38A6F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95632" y="4626102"/>
            <a:ext cx="3445783" cy="289070"/>
          </a:xfrm>
        </p:spPr>
        <p:txBody>
          <a:bodyPr rtlCol="0"/>
          <a:lstStyle/>
          <a:p>
            <a:r>
              <a:rPr lang="en-US" dirty="0" smtClean="0"/>
              <a:t>http://adm.boksitogorsk.ru</a:t>
            </a:r>
            <a:endParaRPr lang="ru-RU" dirty="0"/>
          </a:p>
        </p:txBody>
      </p:sp>
      <p:pic>
        <p:nvPicPr>
          <p:cNvPr id="18" name="Рисунок 16">
            <a:extLst>
              <a:ext uri="{FF2B5EF4-FFF2-40B4-BE49-F238E27FC236}">
                <a16:creationId xmlns="" xmlns:a16="http://schemas.microsoft.com/office/drawing/2014/main" id="{BA026684-ED32-4C82-8EFB-03E9E047EA3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1371600" y="1450427"/>
            <a:ext cx="4966138" cy="4932659"/>
          </a:xfrm>
        </p:spPr>
      </p:pic>
      <p:sp>
        <p:nvSpPr>
          <p:cNvPr id="8" name="Заголовок 7">
            <a:extLst>
              <a:ext uri="{FF2B5EF4-FFF2-40B4-BE49-F238E27FC236}">
                <a16:creationId xmlns="" xmlns:a16="http://schemas.microsoft.com/office/drawing/2014/main" id="{8B6C5EAB-81FF-4827-A160-22F4363C61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7732" y="1707134"/>
            <a:ext cx="4853573" cy="1616252"/>
          </a:xfrm>
        </p:spPr>
        <p:txBody>
          <a:bodyPr rtlCol="0"/>
          <a:lstStyle/>
          <a:p>
            <a:pPr rtl="0"/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Благодарим вас</a:t>
            </a:r>
          </a:p>
        </p:txBody>
      </p:sp>
      <p:sp>
        <p:nvSpPr>
          <p:cNvPr id="13" name="Прямоугольный треугольник 12"/>
          <p:cNvSpPr/>
          <p:nvPr/>
        </p:nvSpPr>
        <p:spPr>
          <a:xfrm rot="5400000">
            <a:off x="-2971800" y="2971800"/>
            <a:ext cx="6858000" cy="914400"/>
          </a:xfrm>
          <a:prstGeom prst="rtTriangle">
            <a:avLst/>
          </a:prstGeom>
          <a:solidFill>
            <a:srgbClr val="EAB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6" name="Прямая соединительная линия 25"/>
          <p:cNvCxnSpPr>
            <a:stCxn id="13" idx="0"/>
            <a:endCxn id="13" idx="4"/>
          </p:cNvCxnSpPr>
          <p:nvPr/>
        </p:nvCxnSpPr>
        <p:spPr>
          <a:xfrm flipH="1">
            <a:off x="0" y="0"/>
            <a:ext cx="914400" cy="6858000"/>
          </a:xfrm>
          <a:prstGeom prst="line">
            <a:avLst/>
          </a:prstGeom>
          <a:ln w="1746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6428097" y="3439235"/>
            <a:ext cx="791570" cy="36849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937C9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095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3616658"/>
            <a:ext cx="2238233" cy="1637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1051628" y="173421"/>
            <a:ext cx="788275" cy="6306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2118773" y="1338314"/>
            <a:ext cx="7015656" cy="73295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Потребительский рынок</a:t>
            </a: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260609" y="2524835"/>
            <a:ext cx="596407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Индекс потребительских цен </a:t>
            </a:r>
          </a:p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в среднем  за год, %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 </a:t>
            </a:r>
            <a:endParaRPr lang="ru-RU" sz="2000" dirty="0">
              <a:solidFill>
                <a:schemeClr val="bg1"/>
              </a:solidFill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="" xmlns:p14="http://schemas.microsoft.com/office/powerpoint/2010/main" val="3280013404"/>
              </p:ext>
            </p:extLst>
          </p:nvPr>
        </p:nvGraphicFramePr>
        <p:xfrm>
          <a:off x="-327548" y="3459707"/>
          <a:ext cx="8816454" cy="3398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477672"/>
            <a:ext cx="1160059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chemeClr val="accent5">
                    <a:lumMod val="25000"/>
                  </a:schemeClr>
                </a:solidFill>
              </a:rPr>
              <a:t>Показатели прогноза социально-экономического        развития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9151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3616658"/>
            <a:ext cx="2238233" cy="1637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1051628" y="173421"/>
            <a:ext cx="788275" cy="6306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3330053" y="1133598"/>
            <a:ext cx="4572000" cy="73295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Инвестиции</a:t>
            </a: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76967" y="6027003"/>
            <a:ext cx="7115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Распределение инвестиций в основной капитал,</a:t>
            </a:r>
          </a:p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 млн. руб.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614149" y="1937982"/>
          <a:ext cx="9048466" cy="4067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0" y="409432"/>
            <a:ext cx="1196908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chemeClr val="accent5">
                    <a:lumMod val="25000"/>
                  </a:schemeClr>
                </a:solidFill>
              </a:rPr>
              <a:t>Показатели прогноза социально-экономического развития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9151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-1" y="3641834"/>
            <a:ext cx="1923393" cy="1541016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961695" y="4256690"/>
            <a:ext cx="1277008" cy="10522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067393" y="283779"/>
            <a:ext cx="851338" cy="5044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634018" y="1255014"/>
            <a:ext cx="4967785" cy="827552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Трудовые ресурсы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00550" y="2096048"/>
            <a:ext cx="58457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Динамика изменения количества зарегистрированных безработных и уровня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безработицы </a:t>
            </a:r>
            <a:b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(человек / уровень %)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="" xmlns:p14="http://schemas.microsoft.com/office/powerpoint/2010/main" val="3686215595"/>
              </p:ext>
            </p:extLst>
          </p:nvPr>
        </p:nvGraphicFramePr>
        <p:xfrm>
          <a:off x="491320" y="3562064"/>
          <a:ext cx="10287333" cy="3077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0" y="545911"/>
            <a:ext cx="1259688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chemeClr val="accent5">
                    <a:lumMod val="25000"/>
                  </a:schemeClr>
                </a:solidFill>
              </a:rPr>
              <a:t>Показатели прогноза социально-экономического развития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1309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Прямая соединительная линия 19"/>
          <p:cNvCxnSpPr/>
          <p:nvPr/>
        </p:nvCxnSpPr>
        <p:spPr>
          <a:xfrm>
            <a:off x="31305" y="3689131"/>
            <a:ext cx="1892088" cy="151748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11004331" y="236483"/>
            <a:ext cx="914400" cy="5517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384644" y="1114890"/>
            <a:ext cx="3985147" cy="732958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Трудовые ресурсы</a:t>
            </a: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76465" y="2426392"/>
            <a:ext cx="7533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Динамика</a:t>
            </a:r>
            <a:b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по крупным и средним предприятиям и организациям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9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059220377"/>
              </p:ext>
            </p:extLst>
          </p:nvPr>
        </p:nvGraphicFramePr>
        <p:xfrm>
          <a:off x="-682388" y="2893325"/>
          <a:ext cx="6699364" cy="2927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905776987"/>
              </p:ext>
            </p:extLst>
          </p:nvPr>
        </p:nvGraphicFramePr>
        <p:xfrm>
          <a:off x="6231467" y="3702263"/>
          <a:ext cx="5960533" cy="248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31512" y="5963316"/>
            <a:ext cx="4870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Среднесписочная численность </a:t>
            </a:r>
            <a:b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работающих (чел.)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08130" y="6168033"/>
            <a:ext cx="4870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Среднемесячная заработная плата (руб.)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0943" y="5544999"/>
            <a:ext cx="4870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2021      2022         2023           2024             2025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87376" y="5207319"/>
            <a:ext cx="1555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42698" y="3705837"/>
            <a:ext cx="1060455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2025    </a:t>
            </a:r>
          </a:p>
          <a:p>
            <a:pPr algn="ctr"/>
            <a:endParaRPr lang="ru-RU" sz="10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2024    </a:t>
            </a:r>
          </a:p>
          <a:p>
            <a:pPr algn="ctr"/>
            <a:endParaRPr lang="ru-RU" sz="10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2023    </a:t>
            </a:r>
          </a:p>
          <a:p>
            <a:pPr algn="ctr"/>
            <a:endParaRPr lang="ru-RU" sz="10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2022    </a:t>
            </a:r>
          </a:p>
          <a:p>
            <a:pPr algn="ctr"/>
            <a:endParaRPr lang="ru-RU" sz="10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2021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286603"/>
            <a:ext cx="12192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5">
                    <a:lumMod val="25000"/>
                  </a:schemeClr>
                </a:solidFill>
              </a:rPr>
              <a:t>Показа</a:t>
            </a:r>
            <a:r>
              <a:rPr lang="ru-RU" sz="4000" b="1" i="1" dirty="0" smtClean="0">
                <a:solidFill>
                  <a:schemeClr val="accent5">
                    <a:lumMod val="25000"/>
                  </a:schemeClr>
                </a:solidFill>
              </a:rPr>
              <a:t>тели прогноза социально-экономического развития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033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герб малый2017.jpg"/>
          <p:cNvPicPr>
            <a:picLocks noChangeAspect="1"/>
          </p:cNvPicPr>
          <p:nvPr/>
        </p:nvPicPr>
        <p:blipFill>
          <a:blip r:embed="rId2" cstate="print"/>
          <a:srcRect b="10349"/>
          <a:stretch>
            <a:fillRect/>
          </a:stretch>
        </p:blipFill>
        <p:spPr>
          <a:xfrm>
            <a:off x="11012673" y="0"/>
            <a:ext cx="1008789" cy="1040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98481" y="624345"/>
            <a:ext cx="1166597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Что такое бюджет для граждан? </a:t>
            </a:r>
          </a:p>
          <a:p>
            <a:pPr algn="ctr"/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Основные понятия. </a:t>
            </a:r>
          </a:p>
          <a:p>
            <a:pPr algn="ctr"/>
            <a:endParaRPr lang="ru-RU" sz="900" b="1" i="1" dirty="0" smtClean="0">
              <a:solidFill>
                <a:srgbClr val="FF0000"/>
              </a:solidFill>
            </a:endParaRPr>
          </a:p>
          <a:p>
            <a:pPr algn="just"/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Бюджет для граждан </a:t>
            </a:r>
            <a:r>
              <a:rPr lang="ru-RU" sz="2000" b="1" i="1" dirty="0" smtClean="0">
                <a:solidFill>
                  <a:schemeClr val="bg2">
                    <a:lumMod val="10000"/>
                  </a:schemeClr>
                </a:solidFill>
              </a:rPr>
              <a:t>– </a:t>
            </a:r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</a:rPr>
              <a:t>информационный ресурс, содержащий основные положения проекта решения о бюджете, в доступной для широкого круга заинтересованных пользователей форме. Составляется с целью ознакомления граждан с основными целями, задачами и приоритетными направлениями бюджетной политики муниципального образования. </a:t>
            </a:r>
          </a:p>
          <a:p>
            <a:pPr algn="just"/>
            <a:endParaRPr lang="ru-RU" sz="300" b="1" i="1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just"/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Бюджет</a:t>
            </a:r>
            <a:r>
              <a:rPr lang="ru-RU" sz="2000" b="1" i="1" dirty="0" smtClean="0">
                <a:solidFill>
                  <a:srgbClr val="FF0000"/>
                </a:solidFill>
              </a:rPr>
              <a:t> </a:t>
            </a:r>
            <a:r>
              <a:rPr lang="ru-RU" sz="2000" b="1" i="1" dirty="0" smtClean="0">
                <a:solidFill>
                  <a:schemeClr val="bg2">
                    <a:lumMod val="10000"/>
                  </a:schemeClr>
                </a:solidFill>
              </a:rPr>
              <a:t>- </a:t>
            </a:r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</a:rPr>
              <a:t>это план доходов и расходов муниципального образования на определенный период (финансовый год). </a:t>
            </a:r>
          </a:p>
          <a:p>
            <a:pPr algn="just"/>
            <a:endParaRPr lang="ru-RU" sz="300" b="1" i="1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just"/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Доходы </a:t>
            </a:r>
            <a:r>
              <a:rPr lang="ru-RU" sz="2000" b="1" i="1" dirty="0" smtClean="0">
                <a:solidFill>
                  <a:schemeClr val="bg2">
                    <a:lumMod val="10000"/>
                  </a:schemeClr>
                </a:solidFill>
              </a:rPr>
              <a:t>– </a:t>
            </a:r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</a:rPr>
              <a:t>безвозмездные и безвозвратные поступления денежных средств </a:t>
            </a:r>
            <a:endParaRPr lang="en-US" b="1" i="1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just"/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</a:rPr>
              <a:t>в бюджет. </a:t>
            </a:r>
          </a:p>
          <a:p>
            <a:pPr algn="just"/>
            <a:endParaRPr lang="ru-RU" sz="300" b="1" i="1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just"/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Расходы</a:t>
            </a:r>
            <a:r>
              <a:rPr lang="ru-RU" sz="2000" b="1" i="1" dirty="0" smtClean="0">
                <a:solidFill>
                  <a:schemeClr val="bg2">
                    <a:lumMod val="10000"/>
                  </a:schemeClr>
                </a:solidFill>
              </a:rPr>
              <a:t> – </a:t>
            </a:r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</a:rPr>
              <a:t>выплачиваемые из бюджета денежные средства в соответствии </a:t>
            </a:r>
            <a:endParaRPr lang="en-US" b="1" i="1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just"/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</a:rPr>
              <a:t>с установленными полномочиями по расходным обязательствам. </a:t>
            </a:r>
          </a:p>
          <a:p>
            <a:pPr algn="just"/>
            <a:endParaRPr lang="ru-RU" sz="400" b="1" i="1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just"/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Профицит бюджета </a:t>
            </a:r>
            <a:r>
              <a:rPr lang="ru-RU" sz="2000" b="1" i="1" dirty="0" smtClean="0">
                <a:solidFill>
                  <a:schemeClr val="bg2">
                    <a:lumMod val="10000"/>
                  </a:schemeClr>
                </a:solidFill>
              </a:rPr>
              <a:t>– </a:t>
            </a:r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</a:rPr>
              <a:t>превышение доходов над расходами. </a:t>
            </a:r>
          </a:p>
          <a:p>
            <a:pPr algn="just"/>
            <a:endParaRPr lang="ru-RU" sz="300" b="1" i="1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just"/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Дефицит бюджета </a:t>
            </a:r>
            <a:r>
              <a:rPr lang="ru-RU" sz="2000" b="1" i="1" dirty="0" smtClean="0">
                <a:solidFill>
                  <a:schemeClr val="bg2">
                    <a:lumMod val="10000"/>
                  </a:schemeClr>
                </a:solidFill>
              </a:rPr>
              <a:t>– </a:t>
            </a:r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</a:rPr>
              <a:t>превышение расходов над доходами. </a:t>
            </a:r>
          </a:p>
          <a:p>
            <a:pPr algn="just"/>
            <a:endParaRPr lang="ru-RU" sz="400" b="1" i="1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just"/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Бюджетные ассигнования </a:t>
            </a:r>
            <a:r>
              <a:rPr lang="ru-RU" sz="2000" b="1" i="1" dirty="0" smtClean="0">
                <a:solidFill>
                  <a:schemeClr val="bg2">
                    <a:lumMod val="10000"/>
                  </a:schemeClr>
                </a:solidFill>
              </a:rPr>
              <a:t>– </a:t>
            </a:r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</a:rPr>
              <a:t>предельные объёмы денежных средств, предусмотренных в соответствующем финансовом году для исполнения бюджетных обязательств. </a:t>
            </a:r>
          </a:p>
          <a:p>
            <a:pPr algn="just"/>
            <a:endParaRPr lang="ru-RU" sz="300" b="1" i="1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just"/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Межбюджетные трансферты </a:t>
            </a:r>
            <a:r>
              <a:rPr lang="ru-RU" sz="2000" b="1" i="1" dirty="0" smtClean="0">
                <a:solidFill>
                  <a:schemeClr val="bg2">
                    <a:lumMod val="10000"/>
                  </a:schemeClr>
                </a:solidFill>
              </a:rPr>
              <a:t>– </a:t>
            </a:r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</a:rPr>
              <a:t>средства, предоставляемые одним бюджетом бюджетной системы Российской Федерации другому бюджету бюджетной системы Российской Федерации. 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f89027928_win32">
  <a:themeElements>
    <a:clrScheme name="Другая 2">
      <a:dk1>
        <a:srgbClr val="002574"/>
      </a:dk1>
      <a:lt1>
        <a:srgbClr val="F3EAEE"/>
      </a:lt1>
      <a:dk2>
        <a:srgbClr val="E7D2DD"/>
      </a:dk2>
      <a:lt2>
        <a:srgbClr val="DBDBDB"/>
      </a:lt2>
      <a:accent1>
        <a:srgbClr val="F3EAEE"/>
      </a:accent1>
      <a:accent2>
        <a:srgbClr val="A0BEFF"/>
      </a:accent2>
      <a:accent3>
        <a:srgbClr val="3877FE"/>
      </a:accent3>
      <a:accent4>
        <a:srgbClr val="002574"/>
      </a:accent4>
      <a:accent5>
        <a:srgbClr val="AEAEAE"/>
      </a:accent5>
      <a:accent6>
        <a:srgbClr val="92D050"/>
      </a:accent6>
      <a:hlink>
        <a:srgbClr val="003CB8"/>
      </a:hlink>
      <a:folHlink>
        <a:srgbClr val="151515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_30740493_TF89027928" id="{84CAFB10-2417-4650-A34E-889C627F5DA2}" vid="{4C45BB41-01E1-4A8E-9534-E341FCCDBEF5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0</TotalTime>
  <Words>3093</Words>
  <Application>Microsoft Office PowerPoint</Application>
  <PresentationFormat>Произвольный</PresentationFormat>
  <Paragraphs>567</Paragraphs>
  <Slides>49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tf89027928_win32</vt:lpstr>
      <vt:lpstr>«О бюджете Бокситогорского городского поселения на 2023 год и плановый период 2024-2025 годов»</vt:lpstr>
      <vt:lpstr>Бокситогорское  городское поселение</vt:lpstr>
      <vt:lpstr>Слайд 3</vt:lpstr>
      <vt:lpstr>Потребительский  рынок</vt:lpstr>
      <vt:lpstr>Потребительский рынок</vt:lpstr>
      <vt:lpstr>Инвестиции</vt:lpstr>
      <vt:lpstr>Трудовые ресурсы</vt:lpstr>
      <vt:lpstr>Трудовые ресурсы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Основные показатели бюджета Бокситогорского городского поселения</vt:lpstr>
      <vt:lpstr>Слайд 17</vt:lpstr>
      <vt:lpstr>Структура налоговых и неналоговых  доходов бюджета Бокситогорского городского поселения в 2023 году  </vt:lpstr>
      <vt:lpstr>Слайд 19</vt:lpstr>
      <vt:lpstr>Слайд 20</vt:lpstr>
      <vt:lpstr>Земельный налог</vt:lpstr>
      <vt:lpstr>Доходы от использования  имущества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Структура расходов бюджета поселения в разрезе муниципальных программ на 2023 год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Муниципальная программа  «Формирование современной городской среды»  на 2023 год   </vt:lpstr>
      <vt:lpstr>Слайд 47</vt:lpstr>
      <vt:lpstr>Качество управления муниципальными финансами и долговая устойчивость Бокситогорского городского поселения </vt:lpstr>
      <vt:lpstr>Благодарим вас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2021-03-01T08:57:24Z</dcterms:created>
  <dcterms:modified xsi:type="dcterms:W3CDTF">2022-11-23T13:14:12Z</dcterms:modified>
</cp:coreProperties>
</file>